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62"/>
  </p:notesMasterIdLst>
  <p:sldIdLst>
    <p:sldId id="256" r:id="rId2"/>
    <p:sldId id="349" r:id="rId3"/>
    <p:sldId id="257" r:id="rId4"/>
    <p:sldId id="282" r:id="rId5"/>
    <p:sldId id="319" r:id="rId6"/>
    <p:sldId id="330" r:id="rId7"/>
    <p:sldId id="331" r:id="rId8"/>
    <p:sldId id="332" r:id="rId9"/>
    <p:sldId id="320" r:id="rId10"/>
    <p:sldId id="321" r:id="rId11"/>
    <p:sldId id="322" r:id="rId12"/>
    <p:sldId id="350" r:id="rId13"/>
    <p:sldId id="333" r:id="rId14"/>
    <p:sldId id="325" r:id="rId15"/>
    <p:sldId id="334" r:id="rId16"/>
    <p:sldId id="323" r:id="rId17"/>
    <p:sldId id="327" r:id="rId18"/>
    <p:sldId id="329" r:id="rId19"/>
    <p:sldId id="343" r:id="rId20"/>
    <p:sldId id="344" r:id="rId21"/>
    <p:sldId id="345" r:id="rId22"/>
    <p:sldId id="346" r:id="rId23"/>
    <p:sldId id="294" r:id="rId24"/>
    <p:sldId id="272" r:id="rId25"/>
    <p:sldId id="302" r:id="rId26"/>
    <p:sldId id="301" r:id="rId27"/>
    <p:sldId id="303" r:id="rId28"/>
    <p:sldId id="293" r:id="rId29"/>
    <p:sldId id="336" r:id="rId30"/>
    <p:sldId id="339" r:id="rId31"/>
    <p:sldId id="337" r:id="rId32"/>
    <p:sldId id="338" r:id="rId33"/>
    <p:sldId id="288" r:id="rId34"/>
    <p:sldId id="341" r:id="rId35"/>
    <p:sldId id="289" r:id="rId36"/>
    <p:sldId id="305" r:id="rId37"/>
    <p:sldId id="347" r:id="rId38"/>
    <p:sldId id="276" r:id="rId39"/>
    <p:sldId id="290" r:id="rId40"/>
    <p:sldId id="318" r:id="rId41"/>
    <p:sldId id="281" r:id="rId42"/>
    <p:sldId id="269" r:id="rId43"/>
    <p:sldId id="287" r:id="rId44"/>
    <p:sldId id="291" r:id="rId45"/>
    <p:sldId id="292" r:id="rId46"/>
    <p:sldId id="295" r:id="rId47"/>
    <p:sldId id="308" r:id="rId48"/>
    <p:sldId id="280" r:id="rId49"/>
    <p:sldId id="309" r:id="rId50"/>
    <p:sldId id="284" r:id="rId51"/>
    <p:sldId id="312" r:id="rId52"/>
    <p:sldId id="313" r:id="rId53"/>
    <p:sldId id="300" r:id="rId54"/>
    <p:sldId id="285" r:id="rId55"/>
    <p:sldId id="298" r:id="rId56"/>
    <p:sldId id="316" r:id="rId57"/>
    <p:sldId id="317" r:id="rId58"/>
    <p:sldId id="354" r:id="rId59"/>
    <p:sldId id="351" r:id="rId60"/>
    <p:sldId id="283" r:id="rId61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2A112286-F276-4E1D-8B21-6CE2A5461F60}">
          <p14:sldIdLst>
            <p14:sldId id="256"/>
            <p14:sldId id="349"/>
            <p14:sldId id="257"/>
            <p14:sldId id="282"/>
            <p14:sldId id="319"/>
            <p14:sldId id="330"/>
            <p14:sldId id="331"/>
            <p14:sldId id="332"/>
            <p14:sldId id="320"/>
            <p14:sldId id="321"/>
            <p14:sldId id="322"/>
            <p14:sldId id="350"/>
            <p14:sldId id="333"/>
            <p14:sldId id="325"/>
            <p14:sldId id="334"/>
            <p14:sldId id="323"/>
            <p14:sldId id="327"/>
            <p14:sldId id="329"/>
            <p14:sldId id="343"/>
            <p14:sldId id="344"/>
            <p14:sldId id="345"/>
            <p14:sldId id="346"/>
            <p14:sldId id="294"/>
            <p14:sldId id="272"/>
            <p14:sldId id="302"/>
            <p14:sldId id="301"/>
            <p14:sldId id="303"/>
            <p14:sldId id="293"/>
            <p14:sldId id="336"/>
            <p14:sldId id="339"/>
            <p14:sldId id="337"/>
            <p14:sldId id="338"/>
            <p14:sldId id="288"/>
            <p14:sldId id="341"/>
            <p14:sldId id="289"/>
            <p14:sldId id="305"/>
            <p14:sldId id="347"/>
            <p14:sldId id="276"/>
            <p14:sldId id="290"/>
            <p14:sldId id="318"/>
            <p14:sldId id="281"/>
            <p14:sldId id="269"/>
            <p14:sldId id="287"/>
            <p14:sldId id="291"/>
            <p14:sldId id="292"/>
            <p14:sldId id="295"/>
            <p14:sldId id="308"/>
            <p14:sldId id="280"/>
            <p14:sldId id="309"/>
            <p14:sldId id="284"/>
            <p14:sldId id="312"/>
            <p14:sldId id="313"/>
            <p14:sldId id="300"/>
            <p14:sldId id="285"/>
            <p14:sldId id="298"/>
            <p14:sldId id="316"/>
            <p14:sldId id="317"/>
            <p14:sldId id="354"/>
            <p14:sldId id="351"/>
            <p14:sldId id="2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ger" initials="R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3CCCC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8" autoAdjust="0"/>
    <p:restoredTop sz="82135" autoAdjust="0"/>
  </p:normalViewPr>
  <p:slideViewPr>
    <p:cSldViewPr snapToGrid="0">
      <p:cViewPr>
        <p:scale>
          <a:sx n="75" d="100"/>
          <a:sy n="75" d="100"/>
        </p:scale>
        <p:origin x="744" y="-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jpe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tmp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201980-C322-4BF9-B8F2-023C0F7AA008}" type="datetimeFigureOut">
              <a:rPr lang="zh-TW" altLang="en-US" smtClean="0"/>
              <a:t>2019/6/26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7A2140-A744-4348-8A91-802B504DC5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4933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32918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$("#test").</a:t>
            </a:r>
            <a:r>
              <a:rPr lang="en-US" altLang="zh-TW" dirty="0" err="1" smtClean="0"/>
              <a:t>kendoButton</a:t>
            </a:r>
            <a:r>
              <a:rPr lang="en-US" altLang="zh-TW" dirty="0" smtClean="0"/>
              <a:t>({</a:t>
            </a:r>
          </a:p>
          <a:p>
            <a:r>
              <a:rPr lang="en-US" altLang="zh-TW" dirty="0" smtClean="0"/>
              <a:t>     click: function(){</a:t>
            </a:r>
          </a:p>
          <a:p>
            <a:r>
              <a:rPr lang="en-US" altLang="zh-TW" dirty="0" smtClean="0"/>
              <a:t>		     alert("123")</a:t>
            </a:r>
          </a:p>
          <a:p>
            <a:r>
              <a:rPr lang="en-US" altLang="zh-TW" dirty="0" smtClean="0"/>
              <a:t>  		 },</a:t>
            </a:r>
          </a:p>
          <a:p>
            <a:r>
              <a:rPr lang="en-US" altLang="zh-TW" dirty="0" smtClean="0"/>
              <a:t>  enable : false </a:t>
            </a:r>
          </a:p>
          <a:p>
            <a:r>
              <a:rPr lang="en-US" altLang="zh-TW" dirty="0" smtClean="0"/>
              <a:t>});</a:t>
            </a:r>
          </a:p>
          <a:p>
            <a:r>
              <a:rPr lang="en-US" altLang="zh-TW" dirty="0" err="1" smtClean="0"/>
              <a:t>var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testuttonObject</a:t>
            </a:r>
            <a:r>
              <a:rPr lang="en-US" altLang="zh-TW" dirty="0" smtClean="0"/>
              <a:t> = $("#test").data("</a:t>
            </a:r>
            <a:r>
              <a:rPr lang="en-US" altLang="zh-TW" dirty="0" err="1" smtClean="0"/>
              <a:t>kendoButton</a:t>
            </a:r>
            <a:r>
              <a:rPr lang="en-US" altLang="zh-TW" dirty="0" smtClean="0"/>
              <a:t>");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6417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4901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var</a:t>
            </a:r>
            <a:r>
              <a:rPr lang="en-US" altLang="zh-TW" dirty="0" smtClean="0"/>
              <a:t> people = [ { </a:t>
            </a:r>
            <a:r>
              <a:rPr lang="en-US" altLang="zh-TW" dirty="0" err="1" smtClean="0"/>
              <a:t>firstName</a:t>
            </a:r>
            <a:r>
              <a:rPr lang="en-US" altLang="zh-TW" dirty="0" smtClean="0"/>
              <a:t>: "John",</a:t>
            </a:r>
          </a:p>
          <a:p>
            <a:r>
              <a:rPr lang="en-US" altLang="zh-TW" dirty="0" smtClean="0"/>
              <a:t>                 </a:t>
            </a:r>
            <a:r>
              <a:rPr lang="en-US" altLang="zh-TW" dirty="0" err="1" smtClean="0"/>
              <a:t>lastName</a:t>
            </a:r>
            <a:r>
              <a:rPr lang="en-US" altLang="zh-TW" dirty="0" smtClean="0"/>
              <a:t>: "Smith",</a:t>
            </a:r>
          </a:p>
          <a:p>
            <a:r>
              <a:rPr lang="en-US" altLang="zh-TW" dirty="0" smtClean="0"/>
              <a:t>                 email: "john.smith@telerik.com" },</a:t>
            </a:r>
          </a:p>
          <a:p>
            <a:r>
              <a:rPr lang="en-US" altLang="zh-TW" dirty="0" smtClean="0"/>
              <a:t>               { </a:t>
            </a:r>
            <a:r>
              <a:rPr lang="en-US" altLang="zh-TW" dirty="0" err="1" smtClean="0"/>
              <a:t>firstName</a:t>
            </a:r>
            <a:r>
              <a:rPr lang="en-US" altLang="zh-TW" dirty="0" smtClean="0"/>
              <a:t>: "Jane",</a:t>
            </a:r>
          </a:p>
          <a:p>
            <a:r>
              <a:rPr lang="en-US" altLang="zh-TW" dirty="0" smtClean="0"/>
              <a:t>                 </a:t>
            </a:r>
            <a:r>
              <a:rPr lang="en-US" altLang="zh-TW" dirty="0" err="1" smtClean="0"/>
              <a:t>lastName</a:t>
            </a:r>
            <a:r>
              <a:rPr lang="en-US" altLang="zh-TW" dirty="0" smtClean="0"/>
              <a:t>: "Smith",</a:t>
            </a:r>
          </a:p>
          <a:p>
            <a:r>
              <a:rPr lang="en-US" altLang="zh-TW" dirty="0" smtClean="0"/>
              <a:t>                 email: "jane.smith@telerik.com" },</a:t>
            </a:r>
          </a:p>
          <a:p>
            <a:r>
              <a:rPr lang="en-US" altLang="zh-TW" dirty="0" smtClean="0"/>
              <a:t>               { </a:t>
            </a:r>
            <a:r>
              <a:rPr lang="en-US" altLang="zh-TW" dirty="0" err="1" smtClean="0"/>
              <a:t>firstName</a:t>
            </a:r>
            <a:r>
              <a:rPr lang="en-US" altLang="zh-TW" dirty="0" smtClean="0"/>
              <a:t>: "Josh",</a:t>
            </a:r>
          </a:p>
          <a:p>
            <a:r>
              <a:rPr lang="en-US" altLang="zh-TW" dirty="0" smtClean="0"/>
              <a:t>                 </a:t>
            </a:r>
            <a:r>
              <a:rPr lang="en-US" altLang="zh-TW" dirty="0" err="1" smtClean="0"/>
              <a:t>lastName</a:t>
            </a:r>
            <a:r>
              <a:rPr lang="en-US" altLang="zh-TW" dirty="0" smtClean="0"/>
              <a:t>: "Davis",</a:t>
            </a:r>
          </a:p>
          <a:p>
            <a:r>
              <a:rPr lang="en-US" altLang="zh-TW" dirty="0" smtClean="0"/>
              <a:t>                 email: "josh.davis@telerik.com" },</a:t>
            </a:r>
          </a:p>
          <a:p>
            <a:r>
              <a:rPr lang="en-US" altLang="zh-TW" dirty="0" smtClean="0"/>
              <a:t>               { </a:t>
            </a:r>
            <a:r>
              <a:rPr lang="en-US" altLang="zh-TW" dirty="0" err="1" smtClean="0"/>
              <a:t>firstName</a:t>
            </a:r>
            <a:r>
              <a:rPr lang="en-US" altLang="zh-TW" dirty="0" smtClean="0"/>
              <a:t>: "Cindy",</a:t>
            </a:r>
          </a:p>
          <a:p>
            <a:r>
              <a:rPr lang="en-US" altLang="zh-TW" dirty="0" smtClean="0"/>
              <a:t>                 </a:t>
            </a:r>
            <a:r>
              <a:rPr lang="en-US" altLang="zh-TW" dirty="0" err="1" smtClean="0"/>
              <a:t>lastName</a:t>
            </a:r>
            <a:r>
              <a:rPr lang="en-US" altLang="zh-TW" dirty="0" smtClean="0"/>
              <a:t>: "Jones",</a:t>
            </a:r>
          </a:p>
          <a:p>
            <a:r>
              <a:rPr lang="en-US" altLang="zh-TW" dirty="0" smtClean="0"/>
              <a:t>                 email: "cindy.jones@telerik.com" } ];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 $("#grid").</a:t>
            </a:r>
            <a:r>
              <a:rPr lang="en-US" altLang="zh-TW" dirty="0" err="1" smtClean="0"/>
              <a:t>kendoGrid</a:t>
            </a:r>
            <a:r>
              <a:rPr lang="en-US" altLang="zh-TW" dirty="0" smtClean="0"/>
              <a:t>({</a:t>
            </a:r>
          </a:p>
          <a:p>
            <a:r>
              <a:rPr lang="en-US" altLang="zh-TW" dirty="0" smtClean="0"/>
              <a:t>     </a:t>
            </a:r>
            <a:r>
              <a:rPr lang="en-US" altLang="zh-TW" dirty="0" err="1" smtClean="0"/>
              <a:t>dataSource</a:t>
            </a:r>
            <a:r>
              <a:rPr lang="en-US" altLang="zh-TW" dirty="0" smtClean="0"/>
              <a:t>: people</a:t>
            </a:r>
          </a:p>
          <a:p>
            <a:r>
              <a:rPr lang="en-US" altLang="zh-TW" dirty="0" smtClean="0"/>
              <a:t> });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79531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var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dataSource</a:t>
            </a:r>
            <a:r>
              <a:rPr lang="en-US" altLang="zh-TW" dirty="0" smtClean="0"/>
              <a:t> = new </a:t>
            </a:r>
            <a:r>
              <a:rPr lang="en-US" altLang="zh-TW" dirty="0" err="1" smtClean="0"/>
              <a:t>kendo.data.DataSource</a:t>
            </a:r>
            <a:r>
              <a:rPr lang="en-US" altLang="zh-TW" dirty="0" smtClean="0"/>
              <a:t>({</a:t>
            </a:r>
          </a:p>
          <a:p>
            <a:r>
              <a:rPr lang="en-US" altLang="zh-TW" dirty="0" smtClean="0"/>
              <a:t>  data: [</a:t>
            </a:r>
          </a:p>
          <a:p>
            <a:r>
              <a:rPr lang="en-US" altLang="zh-TW" dirty="0" smtClean="0"/>
              <a:t>    { name: "Pork", category: "Food", subcategory: "Meat" },</a:t>
            </a:r>
          </a:p>
          <a:p>
            <a:r>
              <a:rPr lang="en-US" altLang="zh-TW" dirty="0" smtClean="0"/>
              <a:t>    { name: "Pepper", category: "Food", subcategory: "Vegetables" },</a:t>
            </a:r>
          </a:p>
          <a:p>
            <a:r>
              <a:rPr lang="en-US" altLang="zh-TW" dirty="0" smtClean="0"/>
              <a:t>    { name: "Beef", category: "Food", subcategory: "Meat" }</a:t>
            </a:r>
          </a:p>
          <a:p>
            <a:r>
              <a:rPr lang="en-US" altLang="zh-TW" dirty="0" smtClean="0"/>
              <a:t>  ],</a:t>
            </a:r>
          </a:p>
          <a:p>
            <a:r>
              <a:rPr lang="en-US" altLang="zh-TW" dirty="0" smtClean="0"/>
              <a:t>  group: [</a:t>
            </a:r>
          </a:p>
          <a:p>
            <a:r>
              <a:rPr lang="en-US" altLang="zh-TW" dirty="0" smtClean="0"/>
              <a:t>    // group by "category" and then by "subcategory"</a:t>
            </a:r>
          </a:p>
          <a:p>
            <a:r>
              <a:rPr lang="en-US" altLang="zh-TW" dirty="0" smtClean="0"/>
              <a:t>    { field: "category" },</a:t>
            </a:r>
          </a:p>
          <a:p>
            <a:r>
              <a:rPr lang="en-US" altLang="zh-TW" dirty="0" smtClean="0"/>
              <a:t>    { field: "subcategory" },</a:t>
            </a:r>
          </a:p>
          <a:p>
            <a:r>
              <a:rPr lang="en-US" altLang="zh-TW" dirty="0" smtClean="0"/>
              <a:t>  ]</a:t>
            </a:r>
          </a:p>
          <a:p>
            <a:r>
              <a:rPr lang="en-US" altLang="zh-TW" dirty="0" smtClean="0"/>
              <a:t>});</a:t>
            </a:r>
          </a:p>
          <a:p>
            <a:r>
              <a:rPr lang="en-US" altLang="zh-TW" dirty="0" err="1" smtClean="0"/>
              <a:t>dataSource.fetch</a:t>
            </a:r>
            <a:r>
              <a:rPr lang="en-US" altLang="zh-TW" dirty="0" smtClean="0"/>
              <a:t>(function(){</a:t>
            </a:r>
          </a:p>
          <a:p>
            <a:r>
              <a:rPr lang="en-US" altLang="zh-TW" dirty="0" smtClean="0"/>
              <a:t>  </a:t>
            </a:r>
            <a:r>
              <a:rPr lang="en-US" altLang="zh-TW" dirty="0" err="1" smtClean="0"/>
              <a:t>var</a:t>
            </a:r>
            <a:r>
              <a:rPr lang="en-US" altLang="zh-TW" dirty="0" smtClean="0"/>
              <a:t> view = </a:t>
            </a:r>
            <a:r>
              <a:rPr lang="en-US" altLang="zh-TW" dirty="0" err="1" smtClean="0"/>
              <a:t>dataSource.view</a:t>
            </a:r>
            <a:r>
              <a:rPr lang="en-US" altLang="zh-TW" dirty="0" smtClean="0"/>
              <a:t>();</a:t>
            </a:r>
          </a:p>
          <a:p>
            <a:r>
              <a:rPr lang="en-US" altLang="zh-TW" dirty="0" smtClean="0"/>
              <a:t>  console.log(</a:t>
            </a:r>
            <a:r>
              <a:rPr lang="en-US" altLang="zh-TW" dirty="0" err="1" smtClean="0"/>
              <a:t>view.length</a:t>
            </a:r>
            <a:r>
              <a:rPr lang="en-US" altLang="zh-TW" dirty="0" smtClean="0"/>
              <a:t>); // displays "1"</a:t>
            </a:r>
          </a:p>
          <a:p>
            <a:r>
              <a:rPr lang="en-US" altLang="zh-TW" dirty="0" smtClean="0"/>
              <a:t>  </a:t>
            </a:r>
            <a:r>
              <a:rPr lang="en-US" altLang="zh-TW" dirty="0" err="1" smtClean="0"/>
              <a:t>var</a:t>
            </a:r>
            <a:r>
              <a:rPr lang="en-US" altLang="zh-TW" dirty="0" smtClean="0"/>
              <a:t> food = view[0];</a:t>
            </a:r>
          </a:p>
          <a:p>
            <a:r>
              <a:rPr lang="en-US" altLang="zh-TW" dirty="0" smtClean="0"/>
              <a:t>  console.log(</a:t>
            </a:r>
            <a:r>
              <a:rPr lang="en-US" altLang="zh-TW" dirty="0" err="1" smtClean="0"/>
              <a:t>food.value</a:t>
            </a:r>
            <a:r>
              <a:rPr lang="en-US" altLang="zh-TW" dirty="0" smtClean="0"/>
              <a:t>); // displays "Food"</a:t>
            </a:r>
          </a:p>
          <a:p>
            <a:r>
              <a:rPr lang="en-US" altLang="zh-TW" dirty="0" smtClean="0"/>
              <a:t>  </a:t>
            </a:r>
            <a:r>
              <a:rPr lang="en-US" altLang="zh-TW" dirty="0" err="1" smtClean="0"/>
              <a:t>var</a:t>
            </a:r>
            <a:r>
              <a:rPr lang="en-US" altLang="zh-TW" dirty="0" smtClean="0"/>
              <a:t> meat = </a:t>
            </a:r>
            <a:r>
              <a:rPr lang="en-US" altLang="zh-TW" dirty="0" err="1" smtClean="0"/>
              <a:t>food.items</a:t>
            </a:r>
            <a:r>
              <a:rPr lang="en-US" altLang="zh-TW" dirty="0" smtClean="0"/>
              <a:t>[0];</a:t>
            </a:r>
          </a:p>
          <a:p>
            <a:r>
              <a:rPr lang="en-US" altLang="zh-TW" dirty="0" smtClean="0"/>
              <a:t>  console.log(</a:t>
            </a:r>
            <a:r>
              <a:rPr lang="en-US" altLang="zh-TW" dirty="0" err="1" smtClean="0"/>
              <a:t>meat.value</a:t>
            </a:r>
            <a:r>
              <a:rPr lang="en-US" altLang="zh-TW" dirty="0" smtClean="0"/>
              <a:t>); // displays "Meat"</a:t>
            </a:r>
          </a:p>
          <a:p>
            <a:r>
              <a:rPr lang="en-US" altLang="zh-TW" dirty="0" smtClean="0"/>
              <a:t>  console.log(</a:t>
            </a:r>
            <a:r>
              <a:rPr lang="en-US" altLang="zh-TW" dirty="0" err="1" smtClean="0"/>
              <a:t>meat.items.length</a:t>
            </a:r>
            <a:r>
              <a:rPr lang="en-US" altLang="zh-TW" dirty="0" smtClean="0"/>
              <a:t>); // displays "2"</a:t>
            </a:r>
          </a:p>
          <a:p>
            <a:r>
              <a:rPr lang="en-US" altLang="zh-TW" dirty="0" smtClean="0"/>
              <a:t>  console.log(</a:t>
            </a:r>
            <a:r>
              <a:rPr lang="en-US" altLang="zh-TW" dirty="0" err="1" smtClean="0"/>
              <a:t>meat.items</a:t>
            </a:r>
            <a:r>
              <a:rPr lang="en-US" altLang="zh-TW" dirty="0" smtClean="0"/>
              <a:t>[0].name); // displays "Pork"</a:t>
            </a:r>
          </a:p>
          <a:p>
            <a:r>
              <a:rPr lang="en-US" altLang="zh-TW" dirty="0" smtClean="0"/>
              <a:t>  console.log(</a:t>
            </a:r>
            <a:r>
              <a:rPr lang="en-US" altLang="zh-TW" dirty="0" err="1" smtClean="0"/>
              <a:t>meat.items</a:t>
            </a:r>
            <a:r>
              <a:rPr lang="en-US" altLang="zh-TW" dirty="0" smtClean="0"/>
              <a:t>[1].name); // displays "Beef"</a:t>
            </a:r>
          </a:p>
          <a:p>
            <a:r>
              <a:rPr lang="en-US" altLang="zh-TW" dirty="0" smtClean="0"/>
              <a:t>  </a:t>
            </a:r>
            <a:r>
              <a:rPr lang="en-US" altLang="zh-TW" dirty="0" err="1" smtClean="0"/>
              <a:t>var</a:t>
            </a:r>
            <a:r>
              <a:rPr lang="en-US" altLang="zh-TW" dirty="0" smtClean="0"/>
              <a:t> vegetables = </a:t>
            </a:r>
            <a:r>
              <a:rPr lang="en-US" altLang="zh-TW" dirty="0" err="1" smtClean="0"/>
              <a:t>food.items</a:t>
            </a:r>
            <a:r>
              <a:rPr lang="en-US" altLang="zh-TW" dirty="0" smtClean="0"/>
              <a:t>[1];</a:t>
            </a:r>
          </a:p>
          <a:p>
            <a:r>
              <a:rPr lang="en-US" altLang="zh-TW" dirty="0" smtClean="0"/>
              <a:t>  console.log(</a:t>
            </a:r>
            <a:r>
              <a:rPr lang="en-US" altLang="zh-TW" dirty="0" err="1" smtClean="0"/>
              <a:t>vegetables.value</a:t>
            </a:r>
            <a:r>
              <a:rPr lang="en-US" altLang="zh-TW" dirty="0" smtClean="0"/>
              <a:t>); // displays "Vegetables"</a:t>
            </a:r>
          </a:p>
          <a:p>
            <a:r>
              <a:rPr lang="en-US" altLang="zh-TW" dirty="0" smtClean="0"/>
              <a:t>  console.log(</a:t>
            </a:r>
            <a:r>
              <a:rPr lang="en-US" altLang="zh-TW" dirty="0" err="1" smtClean="0"/>
              <a:t>vegetables.items.length</a:t>
            </a:r>
            <a:r>
              <a:rPr lang="en-US" altLang="zh-TW" dirty="0" smtClean="0"/>
              <a:t>); // displays "1"</a:t>
            </a:r>
          </a:p>
          <a:p>
            <a:r>
              <a:rPr lang="en-US" altLang="zh-TW" dirty="0" smtClean="0"/>
              <a:t>  console.log(</a:t>
            </a:r>
            <a:r>
              <a:rPr lang="en-US" altLang="zh-TW" dirty="0" err="1" smtClean="0"/>
              <a:t>vegetables.items</a:t>
            </a:r>
            <a:r>
              <a:rPr lang="en-US" altLang="zh-TW" dirty="0" smtClean="0"/>
              <a:t>[0].name); // displays "Pepper"</a:t>
            </a:r>
          </a:p>
          <a:p>
            <a:r>
              <a:rPr lang="en-US" altLang="zh-TW" dirty="0" smtClean="0"/>
              <a:t>});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53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25254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$("#chart").</a:t>
            </a:r>
            <a:r>
              <a:rPr lang="en-US" altLang="zh-TW" dirty="0" err="1" smtClean="0"/>
              <a:t>kendoChart</a:t>
            </a:r>
            <a:r>
              <a:rPr lang="en-US" altLang="zh-TW" dirty="0" smtClean="0"/>
              <a:t>({</a:t>
            </a:r>
          </a:p>
          <a:p>
            <a:r>
              <a:rPr lang="en-US" altLang="zh-TW" dirty="0" smtClean="0"/>
              <a:t>    title: {</a:t>
            </a:r>
          </a:p>
          <a:p>
            <a:r>
              <a:rPr lang="en-US" altLang="zh-TW" dirty="0" smtClean="0"/>
              <a:t>        text: "Employee Sales"</a:t>
            </a:r>
          </a:p>
          <a:p>
            <a:r>
              <a:rPr lang="en-US" altLang="zh-TW" dirty="0" smtClean="0"/>
              <a:t>    },</a:t>
            </a:r>
          </a:p>
          <a:p>
            <a:r>
              <a:rPr lang="en-US" altLang="zh-TW" dirty="0" smtClean="0"/>
              <a:t>    </a:t>
            </a:r>
            <a:r>
              <a:rPr lang="en-US" altLang="zh-TW" dirty="0" err="1" smtClean="0"/>
              <a:t>dataSource</a:t>
            </a:r>
            <a:r>
              <a:rPr lang="en-US" altLang="zh-TW" dirty="0" smtClean="0"/>
              <a:t>: new </a:t>
            </a:r>
            <a:r>
              <a:rPr lang="en-US" altLang="zh-TW" dirty="0" err="1" smtClean="0"/>
              <a:t>kendo.data.DataSource</a:t>
            </a:r>
            <a:r>
              <a:rPr lang="en-US" altLang="zh-TW" dirty="0" smtClean="0"/>
              <a:t>({</a:t>
            </a:r>
          </a:p>
          <a:p>
            <a:r>
              <a:rPr lang="en-US" altLang="zh-TW" dirty="0" smtClean="0"/>
              <a:t>        data: [</a:t>
            </a:r>
          </a:p>
          <a:p>
            <a:r>
              <a:rPr lang="en-US" altLang="zh-TW" dirty="0" smtClean="0"/>
              <a:t>        {</a:t>
            </a:r>
          </a:p>
          <a:p>
            <a:r>
              <a:rPr lang="en-US" altLang="zh-TW" dirty="0" smtClean="0"/>
              <a:t>            employee: "Joe Smith",</a:t>
            </a:r>
          </a:p>
          <a:p>
            <a:r>
              <a:rPr lang="en-US" altLang="zh-TW" dirty="0" smtClean="0"/>
              <a:t>            sales: 2000</a:t>
            </a:r>
          </a:p>
          <a:p>
            <a:r>
              <a:rPr lang="en-US" altLang="zh-TW" dirty="0" smtClean="0"/>
              <a:t>        },</a:t>
            </a:r>
          </a:p>
          <a:p>
            <a:r>
              <a:rPr lang="en-US" altLang="zh-TW" dirty="0" smtClean="0"/>
              <a:t>        {</a:t>
            </a:r>
          </a:p>
          <a:p>
            <a:r>
              <a:rPr lang="en-US" altLang="zh-TW" dirty="0" smtClean="0"/>
              <a:t>            employee: "Jane Smith",</a:t>
            </a:r>
          </a:p>
          <a:p>
            <a:r>
              <a:rPr lang="en-US" altLang="zh-TW" dirty="0" smtClean="0"/>
              <a:t>            sales: 2250</a:t>
            </a:r>
          </a:p>
          <a:p>
            <a:r>
              <a:rPr lang="en-US" altLang="zh-TW" dirty="0" smtClean="0"/>
              <a:t>        },</a:t>
            </a:r>
          </a:p>
          <a:p>
            <a:r>
              <a:rPr lang="en-US" altLang="zh-TW" dirty="0" smtClean="0"/>
              <a:t>        {</a:t>
            </a:r>
          </a:p>
          <a:p>
            <a:r>
              <a:rPr lang="en-US" altLang="zh-TW" dirty="0" smtClean="0"/>
              <a:t>            employee: "Will Roberts",</a:t>
            </a:r>
          </a:p>
          <a:p>
            <a:r>
              <a:rPr lang="en-US" altLang="zh-TW" dirty="0" smtClean="0"/>
              <a:t>            sales: 1550</a:t>
            </a:r>
          </a:p>
          <a:p>
            <a:r>
              <a:rPr lang="en-US" altLang="zh-TW" dirty="0" smtClean="0"/>
              <a:t>        }]</a:t>
            </a:r>
          </a:p>
          <a:p>
            <a:r>
              <a:rPr lang="en-US" altLang="zh-TW" dirty="0" smtClean="0"/>
              <a:t>    }),</a:t>
            </a:r>
          </a:p>
          <a:p>
            <a:r>
              <a:rPr lang="en-US" altLang="zh-TW" dirty="0" smtClean="0"/>
              <a:t>    series: [{</a:t>
            </a:r>
          </a:p>
          <a:p>
            <a:r>
              <a:rPr lang="en-US" altLang="zh-TW" dirty="0" smtClean="0"/>
              <a:t>        type: "line",</a:t>
            </a:r>
          </a:p>
          <a:p>
            <a:r>
              <a:rPr lang="en-US" altLang="zh-TW" dirty="0" smtClean="0"/>
              <a:t>        field: "sales",</a:t>
            </a:r>
          </a:p>
          <a:p>
            <a:r>
              <a:rPr lang="en-US" altLang="zh-TW" dirty="0" smtClean="0"/>
              <a:t>        name: "Sales in Units"</a:t>
            </a:r>
          </a:p>
          <a:p>
            <a:r>
              <a:rPr lang="en-US" altLang="zh-TW" dirty="0" smtClean="0"/>
              <a:t>    }],</a:t>
            </a:r>
          </a:p>
          <a:p>
            <a:r>
              <a:rPr lang="en-US" altLang="zh-TW" dirty="0" smtClean="0"/>
              <a:t>    </a:t>
            </a:r>
            <a:r>
              <a:rPr lang="en-US" altLang="zh-TW" dirty="0" err="1" smtClean="0"/>
              <a:t>categoryAxis</a:t>
            </a:r>
            <a:r>
              <a:rPr lang="en-US" altLang="zh-TW" dirty="0" smtClean="0"/>
              <a:t>: {</a:t>
            </a:r>
          </a:p>
          <a:p>
            <a:r>
              <a:rPr lang="en-US" altLang="zh-TW" dirty="0" smtClean="0"/>
              <a:t>        field: "employee"</a:t>
            </a:r>
          </a:p>
          <a:p>
            <a:r>
              <a:rPr lang="en-US" altLang="zh-TW" dirty="0" smtClean="0"/>
              <a:t>    }</a:t>
            </a:r>
          </a:p>
          <a:p>
            <a:r>
              <a:rPr lang="en-US" altLang="zh-TW" dirty="0" smtClean="0"/>
              <a:t>});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55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4817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Prepare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4485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1. </a:t>
            </a:r>
            <a:r>
              <a:rPr lang="en-US" altLang="zh-TW" dirty="0" err="1" smtClean="0"/>
              <a:t>jsfiddle</a:t>
            </a:r>
            <a:r>
              <a:rPr lang="en-US" altLang="zh-TW" dirty="0" smtClean="0"/>
              <a:t> </a:t>
            </a:r>
            <a:r>
              <a:rPr lang="zh-TW" altLang="en-US" dirty="0" smtClean="0"/>
              <a:t>線上</a:t>
            </a:r>
            <a:r>
              <a:rPr lang="en-US" altLang="zh-TW" dirty="0" smtClean="0"/>
              <a:t>html </a:t>
            </a:r>
            <a:r>
              <a:rPr lang="en-US" altLang="zh-TW" dirty="0" err="1" smtClean="0"/>
              <a:t>css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javascript</a:t>
            </a:r>
            <a:r>
              <a:rPr lang="en-US" altLang="zh-TW" dirty="0" smtClean="0"/>
              <a:t> </a:t>
            </a:r>
            <a:r>
              <a:rPr lang="zh-TW" altLang="en-US" dirty="0" smtClean="0"/>
              <a:t>工具</a:t>
            </a:r>
            <a:endParaRPr lang="en-US" altLang="zh-TW" dirty="0" smtClean="0"/>
          </a:p>
          <a:p>
            <a:r>
              <a:rPr lang="zh-TW" altLang="en-US" dirty="0" smtClean="0"/>
              <a:t>    請註冊會員 和 登入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 smtClean="0"/>
              <a:t>2.</a:t>
            </a:r>
            <a:r>
              <a:rPr lang="en-US" altLang="zh-TW" baseline="0" dirty="0" smtClean="0"/>
              <a:t> Chrome </a:t>
            </a:r>
            <a:r>
              <a:rPr lang="zh-TW" altLang="en-US" baseline="0" dirty="0" smtClean="0"/>
              <a:t>安裝 </a:t>
            </a:r>
            <a:endParaRPr lang="en-US" altLang="zh-TW" baseline="0" dirty="0" smtClean="0"/>
          </a:p>
          <a:p>
            <a:r>
              <a:rPr lang="zh-TW" altLang="en-US" baseline="0" dirty="0" smtClean="0"/>
              <a:t>    </a:t>
            </a:r>
            <a:r>
              <a:rPr lang="en-US" altLang="zh-TW" baseline="0" dirty="0" smtClean="0"/>
              <a:t>F12 or </a:t>
            </a:r>
            <a:r>
              <a:rPr lang="en-US" altLang="zh-TW" baseline="0" dirty="0" err="1" smtClean="0"/>
              <a:t>Ctrl+shift+I</a:t>
            </a:r>
            <a:endParaRPr lang="en-US" altLang="zh-TW" baseline="0" dirty="0" smtClean="0"/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3. VS2012 </a:t>
            </a:r>
            <a:r>
              <a:rPr lang="zh-TW" altLang="en-US" baseline="0" dirty="0" smtClean="0"/>
              <a:t>安裝</a:t>
            </a:r>
            <a:endParaRPr lang="en-US" altLang="zh-TW" baseline="0" dirty="0" smtClean="0"/>
          </a:p>
          <a:p>
            <a:r>
              <a:rPr lang="zh-TW" altLang="en-US" baseline="0" dirty="0" smtClean="0"/>
              <a:t>    基本</a:t>
            </a:r>
            <a:r>
              <a:rPr lang="en-US" altLang="zh-TW" baseline="0" dirty="0" smtClean="0"/>
              <a:t>debugger </a:t>
            </a:r>
            <a:r>
              <a:rPr lang="zh-TW" altLang="en-US" baseline="0" dirty="0" smtClean="0"/>
              <a:t>介紹</a:t>
            </a: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8676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1. </a:t>
            </a:r>
            <a:r>
              <a:rPr lang="zh-TW" altLang="en-US" dirty="0" smtClean="0"/>
              <a:t>介紹從以前的應用程式安裝 一直到</a:t>
            </a:r>
            <a:r>
              <a:rPr lang="en-US" altLang="zh-TW" dirty="0" smtClean="0"/>
              <a:t>browser</a:t>
            </a:r>
            <a:r>
              <a:rPr lang="en-US" altLang="zh-TW" baseline="0" dirty="0" smtClean="0"/>
              <a:t> </a:t>
            </a:r>
            <a:r>
              <a:rPr lang="zh-TW" altLang="en-US" baseline="0" dirty="0" smtClean="0"/>
              <a:t>提供給</a:t>
            </a:r>
            <a:r>
              <a:rPr lang="en-US" altLang="zh-TW" baseline="0" dirty="0" smtClean="0"/>
              <a:t>user</a:t>
            </a:r>
            <a:r>
              <a:rPr lang="zh-TW" altLang="en-US" baseline="0" dirty="0" smtClean="0"/>
              <a:t>去使用來方便操作的一套</a:t>
            </a:r>
            <a:r>
              <a:rPr lang="en-US" altLang="zh-TW" baseline="0" dirty="0" smtClean="0"/>
              <a:t>UI Interface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915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26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超文件本文傳輸協定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9139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帶一個</a:t>
            </a:r>
            <a:r>
              <a:rPr lang="en-US" altLang="zh-TW" dirty="0" smtClean="0"/>
              <a:t>TCG</a:t>
            </a:r>
            <a:r>
              <a:rPr lang="zh-TW" altLang="en-US" dirty="0" smtClean="0"/>
              <a:t>專案的</a:t>
            </a:r>
            <a:r>
              <a:rPr lang="en-US" altLang="zh-TW" dirty="0" smtClean="0"/>
              <a:t>sample</a:t>
            </a:r>
            <a:r>
              <a:rPr lang="zh-TW" altLang="en-US" dirty="0" smtClean="0"/>
              <a:t>看看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0957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SVG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文件的程式介面。它提供了一個文件（樹）的結構化表示法，並定義讓程式可以存取並改變文件架構、風格和內容的方法。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提供了文件以擁有屬性與函式的節點與物件組成的結構化表示。節點也可以附加事件處理程序，一旦觸發事件就會執行處理程序。 本質上，它將網頁與腳本或程式語言連結在一起。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28396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介紹簡單的</a:t>
            </a:r>
            <a:r>
              <a:rPr lang="en-US" altLang="zh-TW" dirty="0" smtClean="0"/>
              <a:t>Kendo</a:t>
            </a:r>
            <a:r>
              <a:rPr lang="en-US" altLang="zh-TW" baseline="0" dirty="0" smtClean="0"/>
              <a:t> </a:t>
            </a:r>
            <a:r>
              <a:rPr lang="zh-TW" altLang="en-US" baseline="0" dirty="0" smtClean="0"/>
              <a:t>網站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7A2140-A744-4348-8A91-802B504DC53F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043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"/>
          <p:cNvSpPr/>
          <p:nvPr/>
        </p:nvSpPr>
        <p:spPr>
          <a:xfrm>
            <a:off x="4079876" y="292102"/>
            <a:ext cx="1535113" cy="1520825"/>
          </a:xfrm>
          <a:prstGeom prst="rect">
            <a:avLst/>
          </a:prstGeom>
          <a:solidFill>
            <a:srgbClr val="8BBF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dirty="0"/>
          </a:p>
        </p:txBody>
      </p:sp>
      <p:pic>
        <p:nvPicPr>
          <p:cNvPr id="5" name="圖片 3" descr="2014_p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75" y="292100"/>
            <a:ext cx="3695700" cy="313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10"/>
          <p:cNvSpPr/>
          <p:nvPr/>
        </p:nvSpPr>
        <p:spPr>
          <a:xfrm>
            <a:off x="7324726" y="292102"/>
            <a:ext cx="1535113" cy="1520825"/>
          </a:xfrm>
          <a:prstGeom prst="rect">
            <a:avLst/>
          </a:prstGeom>
          <a:solidFill>
            <a:srgbClr val="B06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dirty="0"/>
          </a:p>
        </p:txBody>
      </p:sp>
      <p:sp>
        <p:nvSpPr>
          <p:cNvPr id="7" name="Rectangle 11"/>
          <p:cNvSpPr/>
          <p:nvPr/>
        </p:nvSpPr>
        <p:spPr>
          <a:xfrm>
            <a:off x="7324726" y="1908177"/>
            <a:ext cx="1535113" cy="1520825"/>
          </a:xfrm>
          <a:prstGeom prst="rect">
            <a:avLst/>
          </a:prstGeom>
          <a:solidFill>
            <a:srgbClr val="3C8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dirty="0"/>
          </a:p>
        </p:txBody>
      </p:sp>
      <p:sp>
        <p:nvSpPr>
          <p:cNvPr id="8" name="文字方塊 7"/>
          <p:cNvSpPr txBox="1">
            <a:spLocks noChangeArrowheads="1"/>
          </p:cNvSpPr>
          <p:nvPr/>
        </p:nvSpPr>
        <p:spPr bwMode="auto">
          <a:xfrm>
            <a:off x="10075864" y="2727325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>
              <a:defRPr/>
            </a:pPr>
            <a:endParaRPr lang="zh-TW" altLang="en-US" smtClean="0">
              <a:ea typeface="微軟正黑體" pitchFamily="34" charset="-120"/>
            </a:endParaRPr>
          </a:p>
        </p:txBody>
      </p:sp>
      <p:sp>
        <p:nvSpPr>
          <p:cNvPr id="9" name="Rectangle 10"/>
          <p:cNvSpPr/>
          <p:nvPr/>
        </p:nvSpPr>
        <p:spPr>
          <a:xfrm>
            <a:off x="5705476" y="1908177"/>
            <a:ext cx="1535113" cy="1520825"/>
          </a:xfrm>
          <a:prstGeom prst="rect">
            <a:avLst/>
          </a:prstGeom>
          <a:solidFill>
            <a:srgbClr val="26A8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dirty="0"/>
          </a:p>
        </p:txBody>
      </p:sp>
      <p:sp>
        <p:nvSpPr>
          <p:cNvPr id="10" name="Rectangle 11"/>
          <p:cNvSpPr/>
          <p:nvPr/>
        </p:nvSpPr>
        <p:spPr>
          <a:xfrm>
            <a:off x="5705476" y="292102"/>
            <a:ext cx="1535113" cy="1520825"/>
          </a:xfrm>
          <a:prstGeom prst="rect">
            <a:avLst/>
          </a:prstGeom>
          <a:solidFill>
            <a:srgbClr val="F7A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dirty="0"/>
          </a:p>
        </p:txBody>
      </p:sp>
      <p:pic>
        <p:nvPicPr>
          <p:cNvPr id="11" name="圖片 10" descr="2014_p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525" y="2351088"/>
            <a:ext cx="731838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圖片 11" descr="2014_p3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801" y="2424115"/>
            <a:ext cx="592138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圖片 12" descr="2014_p4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4701" y="755652"/>
            <a:ext cx="587375" cy="60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圖片 13" descr="2014_p5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326" y="830263"/>
            <a:ext cx="60325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圖片 14" descr="2014_logo_w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176" y="631825"/>
            <a:ext cx="1558925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ectangle 10"/>
          <p:cNvSpPr/>
          <p:nvPr/>
        </p:nvSpPr>
        <p:spPr>
          <a:xfrm>
            <a:off x="4079876" y="1908177"/>
            <a:ext cx="1535113" cy="1520825"/>
          </a:xfrm>
          <a:prstGeom prst="rect">
            <a:avLst/>
          </a:prstGeom>
          <a:solidFill>
            <a:srgbClr val="39B7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dirty="0"/>
          </a:p>
        </p:txBody>
      </p:sp>
      <p:pic>
        <p:nvPicPr>
          <p:cNvPr id="17" name="圖片 16" descr="i1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9301" y="2357440"/>
            <a:ext cx="5873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圖片 17" descr="i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5901" y="695325"/>
            <a:ext cx="477838" cy="75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576" y="4210802"/>
            <a:ext cx="8556625" cy="9334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2576" y="5148735"/>
            <a:ext cx="8556625" cy="74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999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大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568327" y="238125"/>
            <a:ext cx="8291513" cy="6345238"/>
          </a:xfrm>
          <a:prstGeom prst="rect">
            <a:avLst/>
          </a:prstGeom>
          <a:solidFill>
            <a:srgbClr val="187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sz="1350" dirty="0"/>
          </a:p>
        </p:txBody>
      </p:sp>
      <p:sp>
        <p:nvSpPr>
          <p:cNvPr id="5" name="Rectangle 8"/>
          <p:cNvSpPr/>
          <p:nvPr/>
        </p:nvSpPr>
        <p:spPr>
          <a:xfrm>
            <a:off x="285752" y="236542"/>
            <a:ext cx="212725" cy="6345237"/>
          </a:xfrm>
          <a:prstGeom prst="rect">
            <a:avLst/>
          </a:prstGeom>
          <a:solidFill>
            <a:srgbClr val="F7A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sz="1350" dirty="0"/>
          </a:p>
        </p:txBody>
      </p:sp>
      <p:pic>
        <p:nvPicPr>
          <p:cNvPr id="6" name="圖片 4" descr="GSS_logo_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2" y="6265867"/>
            <a:ext cx="1427163" cy="20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 txBox="1">
            <a:spLocks noChangeArrowheads="1"/>
          </p:cNvSpPr>
          <p:nvPr/>
        </p:nvSpPr>
        <p:spPr>
          <a:xfrm>
            <a:off x="8304215" y="6216650"/>
            <a:ext cx="534987" cy="476250"/>
          </a:xfrm>
          <a:prstGeom prst="rect">
            <a:avLst/>
          </a:prstGeom>
          <a:ln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70892FC9-D206-4B27-A51C-C3358007FB76}" type="slidenum">
              <a:rPr kumimoji="0" lang="en-US" altLang="zh-TW" sz="1200">
                <a:solidFill>
                  <a:srgbClr val="FFFFFF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pPr algn="ctr" eaLnBrk="1" hangingPunct="1"/>
              <a:t>‹#›</a:t>
            </a:fld>
            <a:endParaRPr kumimoji="0" lang="en-US" altLang="zh-TW" sz="1200" dirty="0">
              <a:solidFill>
                <a:srgbClr val="FFFFFF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8" name="圖片 4" descr="15372460_xx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7" y="228604"/>
            <a:ext cx="3533775" cy="6373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895501" y="342900"/>
            <a:ext cx="4870674" cy="5873750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>
              <a:spcBef>
                <a:spcPts val="750"/>
              </a:spcBef>
              <a:buClr>
                <a:schemeClr val="accent5"/>
              </a:buClr>
              <a:buFont typeface="Wingdings" panose="05000000000000000000" pitchFamily="2" charset="2"/>
              <a:buChar char="l"/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>
              <a:spcBef>
                <a:spcPts val="750"/>
              </a:spcBef>
              <a:buClr>
                <a:schemeClr val="accent3">
                  <a:lumMod val="20000"/>
                  <a:lumOff val="80000"/>
                </a:schemeClr>
              </a:buClr>
              <a:defRPr sz="150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2pPr>
            <a:lvl3pPr>
              <a:spcBef>
                <a:spcPts val="750"/>
              </a:spcBef>
              <a:buClr>
                <a:srgbClr val="17A38C"/>
              </a:buClr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3pPr>
            <a:lvl4pPr marL="685800" indent="-171450">
              <a:spcBef>
                <a:spcPts val="750"/>
              </a:spcBef>
              <a:buSzPct val="80000"/>
              <a:buFont typeface="Wingdings" charset="2"/>
              <a:buChar char="l"/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微軟正黑體"/>
                <a:ea typeface="微軟正黑體"/>
                <a:cs typeface="微軟正黑體"/>
              </a:defRPr>
            </a:lvl4pPr>
            <a:lvl5pPr marL="857250" indent="-171450">
              <a:spcBef>
                <a:spcPts val="750"/>
              </a:spcBef>
              <a:buClrTx/>
              <a:buFont typeface="Symbol" charset="2"/>
              <a:buChar char="-"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/>
                <a:ea typeface="微軟正黑體"/>
                <a:cs typeface="微軟正黑體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472760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2"/>
          <p:cNvGrpSpPr>
            <a:grpSpLocks/>
          </p:cNvGrpSpPr>
          <p:nvPr userDrawn="1"/>
        </p:nvGrpSpPr>
        <p:grpSpPr bwMode="auto">
          <a:xfrm>
            <a:off x="0" y="0"/>
            <a:ext cx="9163050" cy="144463"/>
            <a:chOff x="0" y="-1"/>
            <a:chExt cx="9163240" cy="144000"/>
          </a:xfrm>
        </p:grpSpPr>
        <p:sp>
          <p:nvSpPr>
            <p:cNvPr id="5" name="矩形 4"/>
            <p:cNvSpPr/>
            <p:nvPr userDrawn="1"/>
          </p:nvSpPr>
          <p:spPr>
            <a:xfrm>
              <a:off x="0" y="-1"/>
              <a:ext cx="2303511" cy="144000"/>
            </a:xfrm>
            <a:prstGeom prst="rect">
              <a:avLst/>
            </a:prstGeom>
            <a:solidFill>
              <a:srgbClr val="17A38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2298748" y="-1"/>
              <a:ext cx="2303511" cy="144000"/>
            </a:xfrm>
            <a:prstGeom prst="rect">
              <a:avLst/>
            </a:prstGeom>
            <a:solidFill>
              <a:srgbClr val="77A33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4599083" y="-1"/>
              <a:ext cx="2305098" cy="144000"/>
            </a:xfrm>
            <a:prstGeom prst="rect">
              <a:avLst/>
            </a:prstGeom>
            <a:solidFill>
              <a:srgbClr val="187CB8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859730" y="-1"/>
              <a:ext cx="2303510" cy="144000"/>
            </a:xfrm>
            <a:prstGeom prst="rect">
              <a:avLst/>
            </a:prstGeom>
            <a:solidFill>
              <a:srgbClr val="F7A34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</p:grpSp>
      <p:pic>
        <p:nvPicPr>
          <p:cNvPr id="9" name="圖片 8" descr="GSS_logo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6503988"/>
            <a:ext cx="1382712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6"/>
          <p:cNvSpPr txBox="1">
            <a:spLocks noChangeArrowheads="1"/>
          </p:cNvSpPr>
          <p:nvPr userDrawn="1"/>
        </p:nvSpPr>
        <p:spPr bwMode="auto">
          <a:xfrm>
            <a:off x="8596313" y="6407150"/>
            <a:ext cx="534987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defRPr/>
            </a:pPr>
            <a:fld id="{96907CB8-47E7-4E01-9D84-36EECE8C1F9B}" type="slidenum">
              <a:rPr kumimoji="0" lang="en-US" altLang="zh-TW" sz="1100" smtClean="0">
                <a:solidFill>
                  <a:srgbClr val="404040"/>
                </a:solidFill>
                <a:latin typeface="Calibri" panose="020F0502020204030204" pitchFamily="34" charset="0"/>
              </a:rPr>
              <a:pPr algn="ctr" eaLnBrk="1" hangingPunct="1">
                <a:defRPr/>
              </a:pPr>
              <a:t>‹#›</a:t>
            </a:fld>
            <a:endParaRPr kumimoji="0" lang="en-US" altLang="zh-TW" sz="1100" smtClean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46738"/>
            <a:ext cx="8110939" cy="899462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2861B8"/>
                </a:solidFill>
                <a:latin typeface="微軟正黑體"/>
                <a:ea typeface="微軟正黑體"/>
                <a:cs typeface="微軟正黑體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11300"/>
            <a:ext cx="8110939" cy="4810049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000"/>
              </a:spcBef>
              <a:buClr>
                <a:srgbClr val="F7902D"/>
              </a:buClr>
              <a:buSzPct val="80000"/>
              <a:buFont typeface="Wingdings" charset="2"/>
              <a:buChar char="n"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/>
                <a:ea typeface="微軟正黑體"/>
                <a:cs typeface="微軟正黑體"/>
              </a:defRPr>
            </a:lvl1pPr>
            <a:lvl2pPr marL="742950" indent="-285750">
              <a:spcBef>
                <a:spcPts val="1000"/>
              </a:spcBef>
              <a:buClr>
                <a:srgbClr val="2987B8"/>
              </a:buClr>
              <a:buSzPct val="80000"/>
              <a:buFont typeface="Wingdings" charset="2"/>
              <a:buChar char="n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/>
                <a:ea typeface="微軟正黑體"/>
                <a:cs typeface="微軟正黑體"/>
              </a:defRPr>
            </a:lvl2pPr>
            <a:lvl3pPr marL="1143000" indent="-228600">
              <a:spcBef>
                <a:spcPts val="1000"/>
              </a:spcBef>
              <a:buClr>
                <a:srgbClr val="17A38C"/>
              </a:buClr>
              <a:buSzPct val="80000"/>
              <a:buFont typeface="Wingdings" charset="2"/>
              <a:buChar char="n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/>
                <a:ea typeface="微軟正黑體"/>
                <a:cs typeface="微軟正黑體"/>
              </a:defRPr>
            </a:lvl3pPr>
            <a:lvl4pPr marL="1600200" indent="-228600">
              <a:spcBef>
                <a:spcPts val="1000"/>
              </a:spcBef>
              <a:buClr>
                <a:srgbClr val="7B3FA2"/>
              </a:buClr>
              <a:buSzPct val="80000"/>
              <a:buFont typeface="Wingdings" charset="2"/>
              <a:buChar char="l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/>
                <a:ea typeface="微軟正黑體"/>
                <a:cs typeface="微軟正黑體"/>
              </a:defRPr>
            </a:lvl4pPr>
            <a:lvl5pPr marL="2057400" indent="-228600">
              <a:spcBef>
                <a:spcPts val="1000"/>
              </a:spcBef>
              <a:buFont typeface="Symbol" charset="2"/>
              <a:buChar char="-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/>
                <a:ea typeface="微軟正黑體"/>
                <a:cs typeface="微軟正黑體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5971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2"/>
          <p:cNvGrpSpPr>
            <a:grpSpLocks/>
          </p:cNvGrpSpPr>
          <p:nvPr/>
        </p:nvGrpSpPr>
        <p:grpSpPr bwMode="auto">
          <a:xfrm>
            <a:off x="0" y="2"/>
            <a:ext cx="9163050" cy="144463"/>
            <a:chOff x="0" y="-1"/>
            <a:chExt cx="9163240" cy="144000"/>
          </a:xfrm>
        </p:grpSpPr>
        <p:sp>
          <p:nvSpPr>
            <p:cNvPr id="5" name="矩形 4"/>
            <p:cNvSpPr/>
            <p:nvPr/>
          </p:nvSpPr>
          <p:spPr>
            <a:xfrm>
              <a:off x="0" y="-1"/>
              <a:ext cx="2303511" cy="144000"/>
            </a:xfrm>
            <a:prstGeom prst="rect">
              <a:avLst/>
            </a:prstGeom>
            <a:solidFill>
              <a:srgbClr val="17A38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2298748" y="-1"/>
              <a:ext cx="2303511" cy="144000"/>
            </a:xfrm>
            <a:prstGeom prst="rect">
              <a:avLst/>
            </a:prstGeom>
            <a:solidFill>
              <a:srgbClr val="77A33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4599083" y="-1"/>
              <a:ext cx="2305098" cy="144000"/>
            </a:xfrm>
            <a:prstGeom prst="rect">
              <a:avLst/>
            </a:prstGeom>
            <a:solidFill>
              <a:srgbClr val="187CB8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6859730" y="-1"/>
              <a:ext cx="2303510" cy="144000"/>
            </a:xfrm>
            <a:prstGeom prst="rect">
              <a:avLst/>
            </a:prstGeom>
            <a:solidFill>
              <a:srgbClr val="F7A34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</p:grpSp>
      <p:pic>
        <p:nvPicPr>
          <p:cNvPr id="9" name="圖片 8" descr="GSS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6503990"/>
            <a:ext cx="1382712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6"/>
          <p:cNvSpPr txBox="1">
            <a:spLocks noChangeArrowheads="1"/>
          </p:cNvSpPr>
          <p:nvPr/>
        </p:nvSpPr>
        <p:spPr>
          <a:xfrm>
            <a:off x="8596313" y="6407150"/>
            <a:ext cx="534987" cy="476250"/>
          </a:xfrm>
          <a:prstGeom prst="rect">
            <a:avLst/>
          </a:prstGeom>
          <a:ln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6CADDE48-D5CC-4A5D-BFEE-7BB0B03C5C9C}" type="slidenum">
              <a:rPr kumimoji="0" lang="en-US" altLang="zh-TW" sz="120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 eaLnBrk="1" hangingPunct="1"/>
              <a:t>‹#›</a:t>
            </a:fld>
            <a:endParaRPr kumimoji="0" lang="en-US" altLang="zh-TW" sz="1200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446738"/>
            <a:ext cx="8110939" cy="89946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2861B8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5" y="1511302"/>
            <a:ext cx="8110939" cy="4810049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accent5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marL="742950" indent="-285750">
              <a:spcBef>
                <a:spcPts val="1000"/>
              </a:spcBef>
              <a:buClr>
                <a:srgbClr val="0070C0"/>
              </a:buClr>
              <a:buSzPct val="80000"/>
              <a:buFont typeface="Wingdings" charset="2"/>
              <a:buChar char="n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2pPr>
            <a:lvl3pPr marL="1143000" indent="-228600">
              <a:spcBef>
                <a:spcPts val="1000"/>
              </a:spcBef>
              <a:buClr>
                <a:srgbClr val="00B050"/>
              </a:buClr>
              <a:buSzPct val="80000"/>
              <a:buFont typeface="Wingdings" panose="05000000000000000000" pitchFamily="2" charset="2"/>
              <a:buChar char="u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3pPr>
            <a:lvl4pPr marL="1600200" indent="-228600">
              <a:spcBef>
                <a:spcPts val="1000"/>
              </a:spcBef>
              <a:buClr>
                <a:srgbClr val="FF0000"/>
              </a:buClr>
              <a:buSzPct val="80000"/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4pPr>
            <a:lvl5pPr marL="2057400" indent="-228600">
              <a:spcBef>
                <a:spcPts val="1000"/>
              </a:spcBef>
              <a:buFont typeface="Symbol" charset="2"/>
              <a:buChar char="-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1780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兩欄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2"/>
          <p:cNvGrpSpPr>
            <a:grpSpLocks/>
          </p:cNvGrpSpPr>
          <p:nvPr/>
        </p:nvGrpSpPr>
        <p:grpSpPr bwMode="auto">
          <a:xfrm>
            <a:off x="0" y="2"/>
            <a:ext cx="9163050" cy="144463"/>
            <a:chOff x="0" y="-1"/>
            <a:chExt cx="9163240" cy="144000"/>
          </a:xfrm>
        </p:grpSpPr>
        <p:sp>
          <p:nvSpPr>
            <p:cNvPr id="5" name="矩形 4"/>
            <p:cNvSpPr/>
            <p:nvPr/>
          </p:nvSpPr>
          <p:spPr>
            <a:xfrm>
              <a:off x="0" y="-1"/>
              <a:ext cx="2303511" cy="144000"/>
            </a:xfrm>
            <a:prstGeom prst="rect">
              <a:avLst/>
            </a:prstGeom>
            <a:solidFill>
              <a:srgbClr val="17A38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2298748" y="-1"/>
              <a:ext cx="2303511" cy="144000"/>
            </a:xfrm>
            <a:prstGeom prst="rect">
              <a:avLst/>
            </a:prstGeom>
            <a:solidFill>
              <a:srgbClr val="77A33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4599083" y="-1"/>
              <a:ext cx="2305098" cy="144000"/>
            </a:xfrm>
            <a:prstGeom prst="rect">
              <a:avLst/>
            </a:prstGeom>
            <a:solidFill>
              <a:srgbClr val="187CB8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6859730" y="-1"/>
              <a:ext cx="2303510" cy="144000"/>
            </a:xfrm>
            <a:prstGeom prst="rect">
              <a:avLst/>
            </a:prstGeom>
            <a:solidFill>
              <a:srgbClr val="F7A34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</p:grpSp>
      <p:pic>
        <p:nvPicPr>
          <p:cNvPr id="9" name="圖片 8" descr="GSS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6503990"/>
            <a:ext cx="1382712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6"/>
          <p:cNvSpPr txBox="1">
            <a:spLocks noChangeArrowheads="1"/>
          </p:cNvSpPr>
          <p:nvPr/>
        </p:nvSpPr>
        <p:spPr>
          <a:xfrm>
            <a:off x="8596313" y="6407150"/>
            <a:ext cx="534987" cy="476250"/>
          </a:xfrm>
          <a:prstGeom prst="rect">
            <a:avLst/>
          </a:prstGeom>
          <a:ln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6CADDE48-D5CC-4A5D-BFEE-7BB0B03C5C9C}" type="slidenum">
              <a:rPr kumimoji="0" lang="en-US" altLang="zh-TW" sz="120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 eaLnBrk="1" hangingPunct="1"/>
              <a:t>‹#›</a:t>
            </a:fld>
            <a:endParaRPr kumimoji="0" lang="en-US" altLang="zh-TW" sz="1200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446738"/>
            <a:ext cx="8110939" cy="89946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2861B8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98475" y="1511302"/>
            <a:ext cx="3996000" cy="4810049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accent5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marL="742950" indent="-285750">
              <a:spcBef>
                <a:spcPts val="1000"/>
              </a:spcBef>
              <a:buClr>
                <a:srgbClr val="0070C0"/>
              </a:buClr>
              <a:buSzPct val="80000"/>
              <a:buFont typeface="Wingdings" charset="2"/>
              <a:buChar char="n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2pPr>
            <a:lvl3pPr marL="1143000" indent="-228600">
              <a:spcBef>
                <a:spcPts val="1000"/>
              </a:spcBef>
              <a:buClr>
                <a:srgbClr val="00B050"/>
              </a:buClr>
              <a:buSzPct val="80000"/>
              <a:buFont typeface="Wingdings" panose="05000000000000000000" pitchFamily="2" charset="2"/>
              <a:buChar char="u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3pPr>
            <a:lvl4pPr marL="1600200" indent="-228600">
              <a:spcBef>
                <a:spcPts val="1000"/>
              </a:spcBef>
              <a:buClr>
                <a:srgbClr val="FF0000"/>
              </a:buClr>
              <a:buSzPct val="80000"/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4pPr>
            <a:lvl5pPr marL="2057400" indent="-228600">
              <a:spcBef>
                <a:spcPts val="1000"/>
              </a:spcBef>
              <a:buFont typeface="Symbol" charset="2"/>
              <a:buChar char="-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4613413" y="1511301"/>
            <a:ext cx="3996000" cy="4810049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accent5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marL="742950" indent="-285750">
              <a:spcBef>
                <a:spcPts val="1000"/>
              </a:spcBef>
              <a:buClr>
                <a:srgbClr val="0070C0"/>
              </a:buClr>
              <a:buSzPct val="80000"/>
              <a:buFont typeface="Wingdings" charset="2"/>
              <a:buChar char="n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2pPr>
            <a:lvl3pPr marL="1143000" indent="-228600">
              <a:spcBef>
                <a:spcPts val="1000"/>
              </a:spcBef>
              <a:buClr>
                <a:srgbClr val="00B050"/>
              </a:buClr>
              <a:buSzPct val="80000"/>
              <a:buFont typeface="Wingdings" panose="05000000000000000000" pitchFamily="2" charset="2"/>
              <a:buChar char="u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3pPr>
            <a:lvl4pPr marL="1600200" indent="-228600">
              <a:spcBef>
                <a:spcPts val="1000"/>
              </a:spcBef>
              <a:buClr>
                <a:srgbClr val="FF0000"/>
              </a:buClr>
              <a:buSzPct val="80000"/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4pPr>
            <a:lvl5pPr marL="2057400" indent="-228600">
              <a:spcBef>
                <a:spcPts val="1000"/>
              </a:spcBef>
              <a:buFont typeface="Symbol" charset="2"/>
              <a:buChar char="-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782030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兩列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2"/>
          <p:cNvGrpSpPr>
            <a:grpSpLocks/>
          </p:cNvGrpSpPr>
          <p:nvPr/>
        </p:nvGrpSpPr>
        <p:grpSpPr bwMode="auto">
          <a:xfrm>
            <a:off x="0" y="2"/>
            <a:ext cx="9163050" cy="144463"/>
            <a:chOff x="0" y="-1"/>
            <a:chExt cx="9163240" cy="144000"/>
          </a:xfrm>
        </p:grpSpPr>
        <p:sp>
          <p:nvSpPr>
            <p:cNvPr id="5" name="矩形 4"/>
            <p:cNvSpPr/>
            <p:nvPr/>
          </p:nvSpPr>
          <p:spPr>
            <a:xfrm>
              <a:off x="0" y="-1"/>
              <a:ext cx="2303511" cy="144000"/>
            </a:xfrm>
            <a:prstGeom prst="rect">
              <a:avLst/>
            </a:prstGeom>
            <a:solidFill>
              <a:srgbClr val="17A38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2298748" y="-1"/>
              <a:ext cx="2303511" cy="144000"/>
            </a:xfrm>
            <a:prstGeom prst="rect">
              <a:avLst/>
            </a:prstGeom>
            <a:solidFill>
              <a:srgbClr val="77A33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4599083" y="-1"/>
              <a:ext cx="2305098" cy="144000"/>
            </a:xfrm>
            <a:prstGeom prst="rect">
              <a:avLst/>
            </a:prstGeom>
            <a:solidFill>
              <a:srgbClr val="187CB8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6859730" y="-1"/>
              <a:ext cx="2303510" cy="144000"/>
            </a:xfrm>
            <a:prstGeom prst="rect">
              <a:avLst/>
            </a:prstGeom>
            <a:solidFill>
              <a:srgbClr val="F7A34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</p:grpSp>
      <p:pic>
        <p:nvPicPr>
          <p:cNvPr id="9" name="圖片 8" descr="GSS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6503990"/>
            <a:ext cx="1382712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6"/>
          <p:cNvSpPr txBox="1">
            <a:spLocks noChangeArrowheads="1"/>
          </p:cNvSpPr>
          <p:nvPr/>
        </p:nvSpPr>
        <p:spPr>
          <a:xfrm>
            <a:off x="8596313" y="6407150"/>
            <a:ext cx="534987" cy="476250"/>
          </a:xfrm>
          <a:prstGeom prst="rect">
            <a:avLst/>
          </a:prstGeom>
          <a:ln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6CADDE48-D5CC-4A5D-BFEE-7BB0B03C5C9C}" type="slidenum">
              <a:rPr kumimoji="0" lang="en-US" altLang="zh-TW" sz="120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 eaLnBrk="1" hangingPunct="1"/>
              <a:t>‹#›</a:t>
            </a:fld>
            <a:endParaRPr kumimoji="0" lang="en-US" altLang="zh-TW" sz="1200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446738"/>
            <a:ext cx="8110939" cy="89946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2861B8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5" y="1511300"/>
            <a:ext cx="8110939" cy="2340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accent5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marL="742950" indent="-285750">
              <a:spcBef>
                <a:spcPts val="1000"/>
              </a:spcBef>
              <a:buClr>
                <a:srgbClr val="0070C0"/>
              </a:buClr>
              <a:buSzPct val="80000"/>
              <a:buFont typeface="Wingdings" charset="2"/>
              <a:buChar char="n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2pPr>
            <a:lvl3pPr marL="1143000" indent="-228600">
              <a:spcBef>
                <a:spcPts val="1000"/>
              </a:spcBef>
              <a:buClr>
                <a:srgbClr val="00B050"/>
              </a:buClr>
              <a:buSzPct val="80000"/>
              <a:buFont typeface="Wingdings" panose="05000000000000000000" pitchFamily="2" charset="2"/>
              <a:buChar char="u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3pPr>
            <a:lvl4pPr marL="1600200" indent="-228600">
              <a:spcBef>
                <a:spcPts val="1000"/>
              </a:spcBef>
              <a:buClr>
                <a:srgbClr val="FF0000"/>
              </a:buClr>
              <a:buSzPct val="80000"/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4pPr>
            <a:lvl5pPr marL="2057400" indent="-228600">
              <a:spcBef>
                <a:spcPts val="1000"/>
              </a:spcBef>
              <a:buFont typeface="Symbol" charset="2"/>
              <a:buChar char="-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498475" y="4157150"/>
            <a:ext cx="8110939" cy="2340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accent5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marL="742950" indent="-285750">
              <a:spcBef>
                <a:spcPts val="1000"/>
              </a:spcBef>
              <a:buClr>
                <a:srgbClr val="0070C0"/>
              </a:buClr>
              <a:buSzPct val="80000"/>
              <a:buFont typeface="Wingdings" charset="2"/>
              <a:buChar char="n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2pPr>
            <a:lvl3pPr marL="1143000" indent="-228600">
              <a:spcBef>
                <a:spcPts val="1000"/>
              </a:spcBef>
              <a:buClr>
                <a:srgbClr val="00B050"/>
              </a:buClr>
              <a:buSzPct val="80000"/>
              <a:buFont typeface="Wingdings" panose="05000000000000000000" pitchFamily="2" charset="2"/>
              <a:buChar char="u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3pPr>
            <a:lvl4pPr marL="1600200" indent="-228600">
              <a:spcBef>
                <a:spcPts val="1000"/>
              </a:spcBef>
              <a:buClr>
                <a:srgbClr val="FF0000"/>
              </a:buClr>
              <a:buSzPct val="80000"/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4pPr>
            <a:lvl5pPr marL="2057400" indent="-228600">
              <a:spcBef>
                <a:spcPts val="1000"/>
              </a:spcBef>
              <a:buFont typeface="Symbol" charset="2"/>
              <a:buChar char="-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942128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2"/>
          <p:cNvGrpSpPr>
            <a:grpSpLocks/>
          </p:cNvGrpSpPr>
          <p:nvPr/>
        </p:nvGrpSpPr>
        <p:grpSpPr bwMode="auto">
          <a:xfrm>
            <a:off x="0" y="2"/>
            <a:ext cx="9163050" cy="144463"/>
            <a:chOff x="0" y="-1"/>
            <a:chExt cx="9163240" cy="144000"/>
          </a:xfrm>
        </p:grpSpPr>
        <p:sp>
          <p:nvSpPr>
            <p:cNvPr id="5" name="矩形 4"/>
            <p:cNvSpPr/>
            <p:nvPr/>
          </p:nvSpPr>
          <p:spPr>
            <a:xfrm>
              <a:off x="0" y="-1"/>
              <a:ext cx="2303511" cy="144000"/>
            </a:xfrm>
            <a:prstGeom prst="rect">
              <a:avLst/>
            </a:prstGeom>
            <a:solidFill>
              <a:srgbClr val="17A38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2298748" y="-1"/>
              <a:ext cx="2303511" cy="144000"/>
            </a:xfrm>
            <a:prstGeom prst="rect">
              <a:avLst/>
            </a:prstGeom>
            <a:solidFill>
              <a:srgbClr val="77A33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4599083" y="-1"/>
              <a:ext cx="2305098" cy="144000"/>
            </a:xfrm>
            <a:prstGeom prst="rect">
              <a:avLst/>
            </a:prstGeom>
            <a:solidFill>
              <a:srgbClr val="187CB8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6859730" y="-1"/>
              <a:ext cx="2303510" cy="144000"/>
            </a:xfrm>
            <a:prstGeom prst="rect">
              <a:avLst/>
            </a:prstGeom>
            <a:solidFill>
              <a:srgbClr val="F7A34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</p:grpSp>
      <p:pic>
        <p:nvPicPr>
          <p:cNvPr id="9" name="圖片 8" descr="GSS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6503990"/>
            <a:ext cx="1382712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6"/>
          <p:cNvSpPr txBox="1">
            <a:spLocks noChangeArrowheads="1"/>
          </p:cNvSpPr>
          <p:nvPr/>
        </p:nvSpPr>
        <p:spPr>
          <a:xfrm>
            <a:off x="8596313" y="6407150"/>
            <a:ext cx="534987" cy="476250"/>
          </a:xfrm>
          <a:prstGeom prst="rect">
            <a:avLst/>
          </a:prstGeom>
          <a:ln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6CADDE48-D5CC-4A5D-BFEE-7BB0B03C5C9C}" type="slidenum">
              <a:rPr kumimoji="0" lang="en-US" altLang="zh-TW" sz="1200" smtClean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 eaLnBrk="1" hangingPunct="1"/>
              <a:t>‹#›</a:t>
            </a:fld>
            <a:endParaRPr kumimoji="0" lang="en-US" altLang="zh-TW" sz="1200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446738"/>
            <a:ext cx="8110939" cy="89946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2861B8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6656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2"/>
          <p:cNvGrpSpPr>
            <a:grpSpLocks/>
          </p:cNvGrpSpPr>
          <p:nvPr/>
        </p:nvGrpSpPr>
        <p:grpSpPr bwMode="auto">
          <a:xfrm>
            <a:off x="0" y="2"/>
            <a:ext cx="9163050" cy="144463"/>
            <a:chOff x="0" y="-1"/>
            <a:chExt cx="9163240" cy="144000"/>
          </a:xfrm>
        </p:grpSpPr>
        <p:sp>
          <p:nvSpPr>
            <p:cNvPr id="5" name="矩形 4"/>
            <p:cNvSpPr/>
            <p:nvPr/>
          </p:nvSpPr>
          <p:spPr>
            <a:xfrm>
              <a:off x="0" y="-1"/>
              <a:ext cx="2303511" cy="144000"/>
            </a:xfrm>
            <a:prstGeom prst="rect">
              <a:avLst/>
            </a:prstGeom>
            <a:solidFill>
              <a:srgbClr val="17A38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2298748" y="-1"/>
              <a:ext cx="2303511" cy="144000"/>
            </a:xfrm>
            <a:prstGeom prst="rect">
              <a:avLst/>
            </a:prstGeom>
            <a:solidFill>
              <a:srgbClr val="77A33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4599083" y="-1"/>
              <a:ext cx="2305098" cy="144000"/>
            </a:xfrm>
            <a:prstGeom prst="rect">
              <a:avLst/>
            </a:prstGeom>
            <a:solidFill>
              <a:srgbClr val="187CB8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6859730" y="-1"/>
              <a:ext cx="2303510" cy="144000"/>
            </a:xfrm>
            <a:prstGeom prst="rect">
              <a:avLst/>
            </a:prstGeom>
            <a:solidFill>
              <a:srgbClr val="F7A34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</p:grpSp>
      <p:pic>
        <p:nvPicPr>
          <p:cNvPr id="9" name="圖片 8" descr="GSS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6503990"/>
            <a:ext cx="1382712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6"/>
          <p:cNvSpPr txBox="1">
            <a:spLocks noChangeArrowheads="1"/>
          </p:cNvSpPr>
          <p:nvPr/>
        </p:nvSpPr>
        <p:spPr>
          <a:xfrm>
            <a:off x="8596313" y="6407150"/>
            <a:ext cx="534987" cy="476250"/>
          </a:xfrm>
          <a:prstGeom prst="rect">
            <a:avLst/>
          </a:prstGeom>
          <a:ln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6CADDE48-D5CC-4A5D-BFEE-7BB0B03C5C9C}" type="slidenum">
              <a:rPr kumimoji="0" lang="en-US" altLang="zh-TW" sz="120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 eaLnBrk="1" hangingPunct="1"/>
              <a:t>‹#›</a:t>
            </a:fld>
            <a:endParaRPr kumimoji="0" lang="en-US" altLang="zh-TW" sz="1200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5" y="520702"/>
            <a:ext cx="8110939" cy="5800649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accent5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marL="742950" indent="-285750">
              <a:spcBef>
                <a:spcPts val="1000"/>
              </a:spcBef>
              <a:buClr>
                <a:srgbClr val="0070C0"/>
              </a:buClr>
              <a:buSzPct val="80000"/>
              <a:buFont typeface="Wingdings" charset="2"/>
              <a:buChar char="n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2pPr>
            <a:lvl3pPr marL="1143000" indent="-228600">
              <a:spcBef>
                <a:spcPts val="1000"/>
              </a:spcBef>
              <a:buClr>
                <a:srgbClr val="00B050"/>
              </a:buClr>
              <a:buSzPct val="80000"/>
              <a:buFont typeface="Wingdings" panose="05000000000000000000" pitchFamily="2" charset="2"/>
              <a:buChar char="u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3pPr>
            <a:lvl4pPr marL="1600200" indent="-228600">
              <a:spcBef>
                <a:spcPts val="1000"/>
              </a:spcBef>
              <a:buClr>
                <a:srgbClr val="FF0000"/>
              </a:buClr>
              <a:buSzPct val="80000"/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4pPr>
            <a:lvl5pPr marL="2057400" indent="-228600">
              <a:spcBef>
                <a:spcPts val="1000"/>
              </a:spcBef>
              <a:buFont typeface="Symbol" charset="2"/>
              <a:buChar char="-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6290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2"/>
          <p:cNvGrpSpPr>
            <a:grpSpLocks/>
          </p:cNvGrpSpPr>
          <p:nvPr/>
        </p:nvGrpSpPr>
        <p:grpSpPr bwMode="auto">
          <a:xfrm>
            <a:off x="0" y="2"/>
            <a:ext cx="9163050" cy="144463"/>
            <a:chOff x="0" y="-1"/>
            <a:chExt cx="9163240" cy="144000"/>
          </a:xfrm>
        </p:grpSpPr>
        <p:sp>
          <p:nvSpPr>
            <p:cNvPr id="6" name="矩形 5"/>
            <p:cNvSpPr/>
            <p:nvPr/>
          </p:nvSpPr>
          <p:spPr>
            <a:xfrm>
              <a:off x="0" y="-1"/>
              <a:ext cx="2303511" cy="144000"/>
            </a:xfrm>
            <a:prstGeom prst="rect">
              <a:avLst/>
            </a:prstGeom>
            <a:solidFill>
              <a:srgbClr val="17A38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2298748" y="-1"/>
              <a:ext cx="2303511" cy="144000"/>
            </a:xfrm>
            <a:prstGeom prst="rect">
              <a:avLst/>
            </a:prstGeom>
            <a:solidFill>
              <a:srgbClr val="77A33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4599083" y="-1"/>
              <a:ext cx="2305098" cy="144000"/>
            </a:xfrm>
            <a:prstGeom prst="rect">
              <a:avLst/>
            </a:prstGeom>
            <a:solidFill>
              <a:srgbClr val="187CB8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6859730" y="-1"/>
              <a:ext cx="2303510" cy="144000"/>
            </a:xfrm>
            <a:prstGeom prst="rect">
              <a:avLst/>
            </a:prstGeom>
            <a:solidFill>
              <a:srgbClr val="F7A34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TW" altLang="en-US"/>
            </a:p>
          </p:txBody>
        </p:sp>
      </p:grpSp>
      <p:pic>
        <p:nvPicPr>
          <p:cNvPr id="10" name="圖片 9" descr="GSS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6503990"/>
            <a:ext cx="1382712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6"/>
          <p:cNvSpPr txBox="1">
            <a:spLocks noChangeArrowheads="1"/>
          </p:cNvSpPr>
          <p:nvPr/>
        </p:nvSpPr>
        <p:spPr>
          <a:xfrm>
            <a:off x="8596313" y="6407150"/>
            <a:ext cx="534987" cy="476250"/>
          </a:xfrm>
          <a:prstGeom prst="rect">
            <a:avLst/>
          </a:prstGeom>
          <a:ln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6CADDE48-D5CC-4A5D-BFEE-7BB0B03C5C9C}" type="slidenum">
              <a:rPr kumimoji="0" lang="en-US" altLang="zh-TW" sz="120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 eaLnBrk="1" hangingPunct="1"/>
              <a:t>‹#›</a:t>
            </a:fld>
            <a:endParaRPr kumimoji="0" lang="en-US" altLang="zh-TW" sz="1200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423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568326" y="238125"/>
            <a:ext cx="8291513" cy="6345238"/>
          </a:xfrm>
          <a:prstGeom prst="rect">
            <a:avLst/>
          </a:prstGeom>
          <a:solidFill>
            <a:srgbClr val="187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dirty="0"/>
          </a:p>
        </p:txBody>
      </p:sp>
      <p:sp>
        <p:nvSpPr>
          <p:cNvPr id="5" name="Rectangle 8"/>
          <p:cNvSpPr/>
          <p:nvPr/>
        </p:nvSpPr>
        <p:spPr>
          <a:xfrm>
            <a:off x="285751" y="236540"/>
            <a:ext cx="212725" cy="6345237"/>
          </a:xfrm>
          <a:prstGeom prst="rect">
            <a:avLst/>
          </a:prstGeom>
          <a:solidFill>
            <a:srgbClr val="F7A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dirty="0"/>
          </a:p>
        </p:txBody>
      </p:sp>
      <p:pic>
        <p:nvPicPr>
          <p:cNvPr id="6" name="圖片 4" descr="GSS_logo_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1" y="6265865"/>
            <a:ext cx="1427163" cy="20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 txBox="1">
            <a:spLocks noChangeArrowheads="1"/>
          </p:cNvSpPr>
          <p:nvPr/>
        </p:nvSpPr>
        <p:spPr>
          <a:xfrm>
            <a:off x="8304214" y="6216650"/>
            <a:ext cx="534987" cy="476250"/>
          </a:xfrm>
          <a:prstGeom prst="rect">
            <a:avLst/>
          </a:prstGeom>
          <a:ln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70892FC9-D206-4B27-A51C-C3358007FB76}" type="slidenum">
              <a:rPr kumimoji="0" lang="en-US" altLang="zh-TW" sz="1200">
                <a:solidFill>
                  <a:srgbClr val="FFFFFF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pPr algn="ctr" eaLnBrk="1" hangingPunct="1"/>
              <a:t>‹#›</a:t>
            </a:fld>
            <a:endParaRPr kumimoji="0" lang="en-US" altLang="zh-TW" sz="1200" dirty="0">
              <a:solidFill>
                <a:srgbClr val="FFFFFF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9500" y="2197794"/>
            <a:ext cx="7239889" cy="1362075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ctr">
              <a:defRPr sz="4000" b="0" cap="none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9500" y="3924276"/>
            <a:ext cx="7239889" cy="1500187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2400" cap="none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837928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282576" y="228600"/>
            <a:ext cx="3451225" cy="6345238"/>
          </a:xfrm>
          <a:prstGeom prst="rect">
            <a:avLst/>
          </a:prstGeom>
          <a:solidFill>
            <a:srgbClr val="77A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dirty="0"/>
          </a:p>
        </p:txBody>
      </p:sp>
      <p:pic>
        <p:nvPicPr>
          <p:cNvPr id="6" name="圖片 3" descr="GSS_logo_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265865"/>
            <a:ext cx="1427162" cy="20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 txBox="1">
            <a:spLocks noChangeArrowheads="1"/>
          </p:cNvSpPr>
          <p:nvPr/>
        </p:nvSpPr>
        <p:spPr>
          <a:xfrm>
            <a:off x="8596313" y="6407150"/>
            <a:ext cx="534987" cy="476250"/>
          </a:xfrm>
          <a:prstGeom prst="rect">
            <a:avLst/>
          </a:prstGeom>
          <a:ln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72832BBE-7966-4913-B8D1-E407F2B3040B}" type="slidenum">
              <a:rPr kumimoji="0" lang="en-US" altLang="zh-TW" sz="120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pPr algn="ctr" eaLnBrk="1" hangingPunct="1"/>
              <a:t>‹#›</a:t>
            </a:fld>
            <a:endParaRPr kumimoji="0" lang="en-US" altLang="zh-TW" sz="1200" dirty="0">
              <a:solidFill>
                <a:srgbClr val="404040"/>
              </a:solidFill>
              <a:effectLst/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442851"/>
            <a:ext cx="3255264" cy="1162050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lnSpc>
                <a:spcPts val="4840"/>
              </a:lnSpc>
              <a:defRPr sz="2800" b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5501" y="273050"/>
            <a:ext cx="4870674" cy="60022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Clr>
                <a:srgbClr val="F7902D"/>
              </a:buClr>
              <a:buFont typeface="Wingdings" panose="05000000000000000000" pitchFamily="2" charset="2"/>
              <a:buChar char="l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>
              <a:spcBef>
                <a:spcPts val="1000"/>
              </a:spcBef>
              <a:buClr>
                <a:srgbClr val="0070C0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2pPr>
            <a:lvl3pPr>
              <a:spcBef>
                <a:spcPts val="1000"/>
              </a:spcBef>
              <a:buClr>
                <a:srgbClr val="17A38C"/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3pPr>
            <a:lvl4pPr marL="914400" indent="-228600">
              <a:spcBef>
                <a:spcPts val="1000"/>
              </a:spcBef>
              <a:buSzPct val="80000"/>
              <a:buFont typeface="Wingdings" charset="2"/>
              <a:buChar char="l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/>
                <a:ea typeface="微軟正黑體"/>
                <a:cs typeface="微軟正黑體"/>
              </a:defRPr>
            </a:lvl4pPr>
            <a:lvl5pPr marL="1143000" indent="-228600">
              <a:spcBef>
                <a:spcPts val="1000"/>
              </a:spcBef>
              <a:buClrTx/>
              <a:buFont typeface="Symbol" charset="2"/>
              <a:buChar char="-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/>
                <a:ea typeface="微軟正黑體"/>
                <a:cs typeface="微軟正黑體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08403"/>
            <a:ext cx="3255264" cy="126999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200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561708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投影片編號版面配置區 6"/>
          <p:cNvSpPr>
            <a:spLocks noGrp="1"/>
          </p:cNvSpPr>
          <p:nvPr>
            <p:ph type="sldNum" sz="quarter" idx="4"/>
          </p:nvPr>
        </p:nvSpPr>
        <p:spPr>
          <a:xfrm>
            <a:off x="6832600" y="6356352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fld id="{0DDAE5D5-BD25-40B1-9B47-B743B910F41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00917F73-BC04-4EDF-8CF4-6E117C2C4876}" type="datetimeFigureOut">
              <a:rPr lang="zh-TW" altLang="en-US" smtClean="0"/>
              <a:t>2019/6/26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1476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 kern="1200">
          <a:solidFill>
            <a:schemeClr val="accent1"/>
          </a:solidFill>
          <a:latin typeface="+mj-lt"/>
          <a:ea typeface="新細明體" pitchFamily="18" charset="-12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accent1"/>
          </a:solidFill>
          <a:latin typeface="Franklin Gothic Book" charset="0"/>
          <a:ea typeface="新細明體" pitchFamily="18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accent1"/>
          </a:solidFill>
          <a:latin typeface="Franklin Gothic Book" charset="0"/>
          <a:ea typeface="新細明體" pitchFamily="18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accent1"/>
          </a:solidFill>
          <a:latin typeface="Franklin Gothic Book" charset="0"/>
          <a:ea typeface="新細明體" pitchFamily="18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accent1"/>
          </a:solidFill>
          <a:latin typeface="Franklin Gothic Book" charset="0"/>
          <a:ea typeface="新細明體" pitchFamily="18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accent1"/>
          </a:solidFill>
          <a:latin typeface="Franklin Gothic Book" charset="0"/>
          <a:ea typeface="新細明體" pitchFamily="18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accent1"/>
          </a:solidFill>
          <a:latin typeface="Franklin Gothic Book" charset="0"/>
          <a:ea typeface="新細明體" pitchFamily="18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accent1"/>
          </a:solidFill>
          <a:latin typeface="Franklin Gothic Book" charset="0"/>
          <a:ea typeface="新細明體" pitchFamily="18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accent1"/>
          </a:solidFill>
          <a:latin typeface="Franklin Gothic Book" charset="0"/>
          <a:ea typeface="新細明體" pitchFamily="18" charset="-120"/>
        </a:defRPr>
      </a:lvl9pPr>
    </p:titleStyle>
    <p:bodyStyle>
      <a:lvl1pPr marL="228600" indent="-228600" algn="l" rtl="0" eaLnBrk="1" fontAlgn="base" hangingPunct="1">
        <a:spcBef>
          <a:spcPts val="2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n"/>
        <a:defRPr kumimoji="1" sz="2000" kern="1200">
          <a:solidFill>
            <a:srgbClr val="595959"/>
          </a:solidFill>
          <a:latin typeface="+mn-lt"/>
          <a:ea typeface="新細明體" pitchFamily="18" charset="-120"/>
          <a:cs typeface="+mn-cs"/>
        </a:defRPr>
      </a:lvl1pPr>
      <a:lvl2pPr marL="457200" indent="-228600" algn="l" rtl="0" eaLnBrk="1" fontAlgn="base" hangingPunct="1">
        <a:spcBef>
          <a:spcPts val="600"/>
        </a:spcBef>
        <a:spcAft>
          <a:spcPct val="0"/>
        </a:spcAft>
        <a:buClr>
          <a:srgbClr val="B870B8"/>
        </a:buClr>
        <a:buSzPct val="75000"/>
        <a:buFont typeface="Wingdings" panose="05000000000000000000" pitchFamily="2" charset="2"/>
        <a:buChar char="n"/>
        <a:defRPr kumimoji="1" kern="1200">
          <a:solidFill>
            <a:srgbClr val="595959"/>
          </a:solidFill>
          <a:latin typeface="+mn-lt"/>
          <a:ea typeface="新細明體" pitchFamily="18" charset="-120"/>
          <a:cs typeface="+mn-cs"/>
        </a:defRPr>
      </a:lvl2pPr>
      <a:lvl3pPr marL="685800" indent="-228600" algn="l" rtl="0" eaLnBrk="1" fontAlgn="base" hangingPunct="1">
        <a:spcBef>
          <a:spcPts val="6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n"/>
        <a:defRPr kumimoji="1" kern="1200">
          <a:solidFill>
            <a:srgbClr val="595959"/>
          </a:solidFill>
          <a:latin typeface="+mn-lt"/>
          <a:ea typeface="新細明體" pitchFamily="18" charset="-120"/>
          <a:cs typeface="+mn-cs"/>
        </a:defRPr>
      </a:lvl3pPr>
      <a:lvl4pPr marL="914400" indent="-228600" algn="l" rtl="0" eaLnBrk="1" fontAlgn="base" hangingPunct="1">
        <a:spcBef>
          <a:spcPts val="600"/>
        </a:spcBef>
        <a:spcAft>
          <a:spcPct val="0"/>
        </a:spcAft>
        <a:buClr>
          <a:srgbClr val="B870B8"/>
        </a:buClr>
        <a:buSzPct val="75000"/>
        <a:buFont typeface="Wingdings" panose="05000000000000000000" pitchFamily="2" charset="2"/>
        <a:buChar char="n"/>
        <a:defRPr kumimoji="1" kern="1200">
          <a:solidFill>
            <a:srgbClr val="595959"/>
          </a:solidFill>
          <a:latin typeface="+mn-lt"/>
          <a:ea typeface="新細明體" pitchFamily="18" charset="-120"/>
          <a:cs typeface="+mn-cs"/>
        </a:defRPr>
      </a:lvl4pPr>
      <a:lvl5pPr marL="1143000" indent="-228600" algn="l" rtl="0" eaLnBrk="1" fontAlgn="base" hangingPunct="1">
        <a:spcBef>
          <a:spcPts val="6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n"/>
        <a:defRPr kumimoji="1" kern="1200">
          <a:solidFill>
            <a:srgbClr val="595959"/>
          </a:solidFill>
          <a:latin typeface="+mn-lt"/>
          <a:ea typeface="新細明體" pitchFamily="18" charset="-120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ystem" TargetMode="External"/><Relationship Id="rId2" Type="http://schemas.openxmlformats.org/officeDocument/2006/relationships/hyperlink" Target="https://en.wikipedia.org/wiki/Product_(business)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evolutionofweb.appspot.com/?hl=zh-tw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schools.com/html/default.asp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.tw/search?q" TargetMode="External"/><Relationship Id="rId2" Type="http://schemas.openxmlformats.org/officeDocument/2006/relationships/hyperlink" Target="http://jsfiddle.net/evonda/dYG64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" TargetMode="External"/><Relationship Id="rId2" Type="http://schemas.openxmlformats.org/officeDocument/2006/relationships/hyperlink" Target="http://www.w3schools.com/css/demo_default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/default.asp" TargetMode="External"/><Relationship Id="rId2" Type="http://schemas.openxmlformats.org/officeDocument/2006/relationships/hyperlink" Target="http://jsfiddle.net/evonda/xG4vT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jsfiddle.net/evonda/UGRXT/" TargetMode="External"/><Relationship Id="rId2" Type="http://schemas.openxmlformats.org/officeDocument/2006/relationships/hyperlink" Target="http://jsfiddle.net/evonda/RNxT4/" TargetMode="Externa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hyperlink" Target="http://jsfiddle.net/evonda/zxnhm2ct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\\dc01\Trainng\&#26032;&#20154;&#35347;&#32244;\&#25945;&#26448;_2015\Course4_FrontEn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jsfiddle.net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demos.telerik.com/kendo-ui/" TargetMode="External"/><Relationship Id="rId2" Type="http://schemas.openxmlformats.org/officeDocument/2006/relationships/hyperlink" Target="http://dojo.telerik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cs.telerik.com/kendo-ui/introduction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telerik.com/kendo-ui/api/javascript/ui/grid?#fields-columns" TargetMode="External"/><Relationship Id="rId2" Type="http://schemas.openxmlformats.org/officeDocument/2006/relationships/hyperlink" Target="http://jsfiddle.net/evonda/o8gm93q5/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demos.telerik.com/kendo-ui/datepicker/index" TargetMode="External"/><Relationship Id="rId2" Type="http://schemas.openxmlformats.org/officeDocument/2006/relationships/hyperlink" Target="http://demos.telerik.com/kendo-ui/combobox/index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emos.telerik.com/kendo-ui/notification/index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前端網頁 </a:t>
            </a:r>
            <a:r>
              <a:rPr lang="en-US" altLang="zh-TW" dirty="0"/>
              <a:t>HTML </a:t>
            </a:r>
            <a:r>
              <a:rPr lang="en-US" altLang="zh-TW" dirty="0" smtClean="0"/>
              <a:t>CSS JQuery</a:t>
            </a:r>
            <a:r>
              <a:rPr lang="zh-TW" altLang="en-US" dirty="0" smtClean="0"/>
              <a:t> </a:t>
            </a:r>
            <a:r>
              <a:rPr lang="en-US" altLang="zh-TW" dirty="0" smtClean="0"/>
              <a:t>Kendo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 smtClean="0"/>
              <a:t>部門 </a:t>
            </a:r>
            <a:r>
              <a:rPr lang="en-US" altLang="zh-TW" dirty="0" smtClean="0"/>
              <a:t>:MISAP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演講者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Diabee_Chen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17960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Front-End ??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UI(</a:t>
            </a:r>
            <a:r>
              <a:rPr lang="en-US" altLang="zh-TW" b="1" dirty="0"/>
              <a:t>User Interface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r>
              <a:rPr lang="en-US" altLang="zh-TW" dirty="0" smtClean="0"/>
              <a:t>:</a:t>
            </a:r>
            <a:r>
              <a:rPr lang="zh-TW" altLang="en-US" dirty="0"/>
              <a:t>是</a:t>
            </a:r>
            <a:r>
              <a:rPr lang="zh-TW" altLang="en-US" dirty="0">
                <a:solidFill>
                  <a:srgbClr val="FF0000"/>
                </a:solidFill>
              </a:rPr>
              <a:t>系統</a:t>
            </a:r>
            <a:r>
              <a:rPr lang="zh-TW" altLang="en-US" dirty="0"/>
              <a:t>和</a:t>
            </a:r>
            <a:r>
              <a:rPr lang="zh-TW" altLang="en-US" dirty="0">
                <a:solidFill>
                  <a:srgbClr val="FF0000"/>
                </a:solidFill>
              </a:rPr>
              <a:t>使用者</a:t>
            </a:r>
            <a:r>
              <a:rPr lang="zh-TW" altLang="en-US" dirty="0"/>
              <a:t>之間進行互動和資訊交換的媒介，它實作資訊的內部形式與人類可以接受形式之間的轉換。</a:t>
            </a:r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5" name="圖片 4" descr="Yahoo奇摩 - Google Chrome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57" y="3175000"/>
            <a:ext cx="5302643" cy="2892351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716" y="3175000"/>
            <a:ext cx="5887028" cy="331145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3633" y="2984067"/>
            <a:ext cx="6565899" cy="369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291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Front-End ??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UX(</a:t>
            </a:r>
            <a:r>
              <a:rPr lang="en-US" altLang="zh-TW" dirty="0">
                <a:solidFill>
                  <a:srgbClr val="FF0000"/>
                </a:solidFill>
              </a:rPr>
              <a:t>User</a:t>
            </a:r>
            <a:r>
              <a:rPr lang="en-US" altLang="zh-TW" dirty="0"/>
              <a:t> Experience</a:t>
            </a:r>
            <a:r>
              <a:rPr lang="en-US" altLang="zh-TW" dirty="0" smtClean="0"/>
              <a:t>) :</a:t>
            </a:r>
            <a:r>
              <a:rPr lang="zh-TW" altLang="en-US" dirty="0">
                <a:solidFill>
                  <a:srgbClr val="FF0000"/>
                </a:solidFill>
              </a:rPr>
              <a:t>用戶</a:t>
            </a:r>
            <a:r>
              <a:rPr lang="zh-TW" altLang="en-US" dirty="0"/>
              <a:t>的習慣為基礎，設計出適合甚至更好</a:t>
            </a:r>
            <a:r>
              <a:rPr lang="zh-TW" altLang="en-US" dirty="0" smtClean="0"/>
              <a:t>體</a:t>
            </a:r>
            <a:r>
              <a:rPr lang="zh-TW" altLang="en-US" dirty="0"/>
              <a:t>驗的</a:t>
            </a:r>
            <a:r>
              <a:rPr lang="zh-TW" altLang="en-US" dirty="0" smtClean="0"/>
              <a:t>產品</a:t>
            </a:r>
            <a:endParaRPr lang="en-US" altLang="zh-TW" dirty="0" smtClean="0"/>
          </a:p>
          <a:p>
            <a:r>
              <a:rPr lang="en-US" altLang="zh-TW" dirty="0" smtClean="0"/>
              <a:t>It involves </a:t>
            </a:r>
            <a:r>
              <a:rPr lang="en-US" altLang="zh-TW" dirty="0"/>
              <a:t>a </a:t>
            </a:r>
            <a:r>
              <a:rPr lang="en-US" altLang="zh-TW" dirty="0">
                <a:solidFill>
                  <a:srgbClr val="FF0000"/>
                </a:solidFill>
              </a:rPr>
              <a:t>person's emotions and attitudes </a:t>
            </a:r>
            <a:r>
              <a:rPr lang="en-US" altLang="zh-TW" dirty="0"/>
              <a:t>about using a particular </a:t>
            </a:r>
            <a:r>
              <a:rPr lang="en-US" altLang="zh-TW" dirty="0">
                <a:hlinkClick r:id="rId2" tooltip="Product (business)"/>
              </a:rPr>
              <a:t>product</a:t>
            </a:r>
            <a:r>
              <a:rPr lang="en-US" altLang="zh-TW" dirty="0"/>
              <a:t>, </a:t>
            </a:r>
            <a:r>
              <a:rPr lang="en-US" altLang="zh-TW" dirty="0">
                <a:hlinkClick r:id="rId3" tooltip="System"/>
              </a:rPr>
              <a:t>system</a:t>
            </a:r>
            <a:r>
              <a:rPr lang="en-US" altLang="zh-TW" dirty="0"/>
              <a:t> or service</a:t>
            </a:r>
            <a:r>
              <a:rPr lang="en-US" altLang="zh-TW" dirty="0" smtClean="0"/>
              <a:t>.</a:t>
            </a:r>
          </a:p>
          <a:p>
            <a:endParaRPr lang="en-US" altLang="zh-TW" dirty="0"/>
          </a:p>
          <a:p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77" y="3745230"/>
            <a:ext cx="3837623" cy="245826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654" y="3638848"/>
            <a:ext cx="3794760" cy="268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1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Front-End ??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599" y="1761442"/>
            <a:ext cx="5429251" cy="5096558"/>
          </a:xfrm>
          <a:prstGeom prst="rect">
            <a:avLst/>
          </a:prstGeom>
        </p:spPr>
      </p:pic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UX</a:t>
            </a:r>
            <a:r>
              <a:rPr lang="zh-TW" altLang="en-US" dirty="0"/>
              <a:t> </a:t>
            </a:r>
            <a:r>
              <a:rPr lang="zh-TW" altLang="en-US" dirty="0" smtClean="0"/>
              <a:t>思考圖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4505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Front-End ??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UX </a:t>
            </a:r>
            <a:r>
              <a:rPr lang="zh-TW" altLang="en-US" dirty="0" smtClean="0"/>
              <a:t>設計的探討</a:t>
            </a:r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625475" y="2425699"/>
            <a:ext cx="4454884" cy="3272997"/>
            <a:chOff x="498475" y="2550749"/>
            <a:chExt cx="7498080" cy="4089862"/>
          </a:xfrm>
        </p:grpSpPr>
        <p:pic>
          <p:nvPicPr>
            <p:cNvPr id="5" name="圖片 4" descr="Smart Form 電子表單 - Google Chrome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475" y="2550749"/>
              <a:ext cx="7498080" cy="4089862"/>
            </a:xfrm>
            <a:prstGeom prst="rect">
              <a:avLst/>
            </a:prstGeom>
          </p:spPr>
        </p:pic>
        <p:cxnSp>
          <p:nvCxnSpPr>
            <p:cNvPr id="6" name="直線接點 5"/>
            <p:cNvCxnSpPr/>
            <p:nvPr/>
          </p:nvCxnSpPr>
          <p:spPr>
            <a:xfrm>
              <a:off x="5547360" y="3642360"/>
              <a:ext cx="1080000" cy="0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" name="直線接點 6"/>
            <p:cNvCxnSpPr/>
            <p:nvPr/>
          </p:nvCxnSpPr>
          <p:spPr>
            <a:xfrm>
              <a:off x="1996440" y="3642360"/>
              <a:ext cx="1080000" cy="0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pic>
        <p:nvPicPr>
          <p:cNvPr id="8" name="Picture 2" descr="C:\Users\diabee\Desktop\demo-fastpas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935" y="2425699"/>
            <a:ext cx="1842854" cy="3251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74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標題 1"/>
          <p:cNvSpPr>
            <a:spLocks noGrp="1"/>
          </p:cNvSpPr>
          <p:nvPr>
            <p:ph type="title"/>
          </p:nvPr>
        </p:nvSpPr>
        <p:spPr bwMode="auto">
          <a:xfrm>
            <a:off x="498475" y="446088"/>
            <a:ext cx="8110538" cy="9001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TW" dirty="0"/>
              <a:t>What is Front-End ??</a:t>
            </a:r>
            <a:endParaRPr lang="zh-TW" altLang="en-US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627" name="內容版面配置區 2"/>
          <p:cNvSpPr>
            <a:spLocks noGrp="1"/>
          </p:cNvSpPr>
          <p:nvPr>
            <p:ph idx="1"/>
          </p:nvPr>
        </p:nvSpPr>
        <p:spPr bwMode="auto">
          <a:xfrm>
            <a:off x="498475" y="1511300"/>
            <a:ext cx="8110538" cy="4810125"/>
          </a:xfrm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Wingdings" pitchFamily="2" charset="2"/>
              <a:buChar char="n"/>
              <a:defRPr/>
            </a:pPr>
            <a:r>
              <a:rPr lang="en-US" altLang="zh-TW" dirty="0" smtClean="0"/>
              <a:t>HTTP(</a:t>
            </a:r>
            <a:r>
              <a:rPr lang="en-US" altLang="zh-TW" dirty="0" err="1" smtClean="0">
                <a:solidFill>
                  <a:srgbClr val="FF0000"/>
                </a:solidFill>
              </a:rPr>
              <a:t>H</a:t>
            </a:r>
            <a:r>
              <a:rPr lang="en-US" altLang="zh-TW" dirty="0" err="1" smtClean="0"/>
              <a:t>yper</a:t>
            </a:r>
            <a:r>
              <a:rPr lang="en-US" altLang="zh-TW" dirty="0" err="1" smtClean="0">
                <a:solidFill>
                  <a:srgbClr val="FF0000"/>
                </a:solidFill>
              </a:rPr>
              <a:t>T</a:t>
            </a:r>
            <a:r>
              <a:rPr lang="en-US" altLang="zh-TW" dirty="0" err="1" smtClean="0"/>
              <a:t>ext</a:t>
            </a:r>
            <a:r>
              <a:rPr lang="en-US" altLang="zh-TW" dirty="0" smtClean="0"/>
              <a:t> </a:t>
            </a:r>
            <a:r>
              <a:rPr lang="en-US" altLang="zh-TW" dirty="0">
                <a:solidFill>
                  <a:srgbClr val="FF0000"/>
                </a:solidFill>
              </a:rPr>
              <a:t>T</a:t>
            </a:r>
            <a:r>
              <a:rPr lang="en-US" altLang="zh-TW" dirty="0"/>
              <a:t>ransfer </a:t>
            </a:r>
            <a:r>
              <a:rPr lang="en-US" altLang="zh-TW" dirty="0">
                <a:solidFill>
                  <a:srgbClr val="FF0000"/>
                </a:solidFill>
              </a:rPr>
              <a:t>P</a:t>
            </a:r>
            <a:r>
              <a:rPr lang="en-US" altLang="zh-TW" dirty="0"/>
              <a:t>rotocol</a:t>
            </a:r>
            <a:r>
              <a:rPr lang="en-US" altLang="zh-TW" dirty="0" smtClean="0"/>
              <a:t>)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zh-TW" altLang="en-US" dirty="0" smtClean="0"/>
              <a:t>跟</a:t>
            </a:r>
            <a:r>
              <a:rPr lang="en-US" altLang="zh-TW" dirty="0" smtClean="0"/>
              <a:t>Backend </a:t>
            </a:r>
            <a:r>
              <a:rPr lang="zh-TW" altLang="en-US" dirty="0" smtClean="0"/>
              <a:t>溝通的一個橋梁</a:t>
            </a:r>
            <a:r>
              <a:rPr lang="en-US" altLang="zh-TW" dirty="0" smtClean="0"/>
              <a:t>(</a:t>
            </a:r>
            <a:r>
              <a:rPr lang="zh-TW" altLang="en-US" dirty="0" smtClean="0"/>
              <a:t>協定</a:t>
            </a:r>
            <a:r>
              <a:rPr lang="en-US" altLang="zh-TW" dirty="0" smtClean="0"/>
              <a:t>)</a:t>
            </a:r>
          </a:p>
          <a:p>
            <a:pPr lvl="1" eaLnBrk="1" hangingPunct="1">
              <a:buFont typeface="Wingdings" pitchFamily="2" charset="2"/>
              <a:buChar char="n"/>
              <a:defRPr/>
            </a:pPr>
            <a:r>
              <a:rPr lang="en-US" altLang="zh-TW" dirty="0" smtClean="0"/>
              <a:t>Get</a:t>
            </a:r>
          </a:p>
          <a:p>
            <a:pPr lvl="1" eaLnBrk="1" hangingPunct="1">
              <a:buFont typeface="Wingdings" pitchFamily="2" charset="2"/>
              <a:buChar char="n"/>
              <a:defRPr/>
            </a:pPr>
            <a:endParaRPr lang="en-US" altLang="zh-TW" dirty="0" smtClean="0"/>
          </a:p>
          <a:p>
            <a:pPr lvl="1" eaLnBrk="1" hangingPunct="1">
              <a:buFont typeface="Wingdings" pitchFamily="2" charset="2"/>
              <a:buChar char="n"/>
              <a:defRPr/>
            </a:pPr>
            <a:endParaRPr lang="en-US" altLang="zh-TW" dirty="0" smtClean="0"/>
          </a:p>
          <a:p>
            <a:pPr lvl="1" eaLnBrk="1" hangingPunct="1">
              <a:buFont typeface="Wingdings" pitchFamily="2" charset="2"/>
              <a:buChar char="n"/>
              <a:defRPr/>
            </a:pPr>
            <a:r>
              <a:rPr lang="en-US" altLang="zh-TW" dirty="0" smtClean="0"/>
              <a:t>Post</a:t>
            </a:r>
          </a:p>
        </p:txBody>
      </p:sp>
      <p:pic>
        <p:nvPicPr>
          <p:cNvPr id="307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235" y="3094038"/>
            <a:ext cx="3952875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235" y="4631531"/>
            <a:ext cx="2324100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7988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Front-End ??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Back-End : </a:t>
            </a:r>
            <a:r>
              <a:rPr lang="zh-TW" altLang="en-US" dirty="0"/>
              <a:t>伺服器端的應用服務，例如</a:t>
            </a:r>
            <a:r>
              <a:rPr lang="en-US" altLang="zh-TW" dirty="0"/>
              <a:t>:Database Web Service , Service </a:t>
            </a:r>
            <a:r>
              <a:rPr lang="en-US" altLang="zh-TW" dirty="0" err="1"/>
              <a:t>etc</a:t>
            </a:r>
            <a:r>
              <a:rPr lang="en-US" altLang="zh-TW" dirty="0"/>
              <a:t> </a:t>
            </a:r>
            <a:r>
              <a:rPr lang="en-US" altLang="zh-TW" dirty="0" smtClean="0"/>
              <a:t>…</a:t>
            </a:r>
          </a:p>
          <a:p>
            <a:r>
              <a:rPr lang="zh-TW" altLang="en-US" dirty="0"/>
              <a:t>控制著軟體的</a:t>
            </a:r>
            <a:r>
              <a:rPr lang="zh-TW" altLang="en-US" dirty="0" smtClean="0"/>
              <a:t>輸出</a:t>
            </a:r>
            <a:endParaRPr lang="en-US" altLang="zh-TW" dirty="0" smtClean="0"/>
          </a:p>
          <a:p>
            <a:r>
              <a:rPr lang="en-US" altLang="zh-TW" dirty="0" smtClean="0"/>
              <a:t>PHP , .NET , JAVA , …….</a:t>
            </a:r>
            <a:r>
              <a:rPr lang="en-US" altLang="zh-TW" dirty="0" err="1" smtClean="0"/>
              <a:t>etc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02178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Front-End ??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</p:txBody>
      </p:sp>
      <p:grpSp>
        <p:nvGrpSpPr>
          <p:cNvPr id="21" name="群組 20"/>
          <p:cNvGrpSpPr/>
          <p:nvPr/>
        </p:nvGrpSpPr>
        <p:grpSpPr>
          <a:xfrm>
            <a:off x="620395" y="1596955"/>
            <a:ext cx="7473314" cy="4889498"/>
            <a:chOff x="498475" y="1861822"/>
            <a:chExt cx="7473314" cy="4889498"/>
          </a:xfrm>
        </p:grpSpPr>
        <p:pic>
          <p:nvPicPr>
            <p:cNvPr id="7" name="圖片 6" descr="搜稀奇|So稀奇 » Google电视机和平板电脑？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475" y="2745742"/>
              <a:ext cx="1585170" cy="1087754"/>
            </a:xfrm>
            <a:prstGeom prst="rect">
              <a:avLst/>
            </a:prstGeom>
          </p:spPr>
        </p:pic>
        <p:sp>
          <p:nvSpPr>
            <p:cNvPr id="8" name="向右箭號 7"/>
            <p:cNvSpPr/>
            <p:nvPr/>
          </p:nvSpPr>
          <p:spPr>
            <a:xfrm>
              <a:off x="2327275" y="2926080"/>
              <a:ext cx="2423160" cy="484632"/>
            </a:xfrm>
            <a:prstGeom prst="rightArrow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Http</a:t>
              </a:r>
              <a:r>
                <a:rPr lang="zh-TW" altLang="en-US" dirty="0" smtClean="0"/>
                <a:t>協定</a:t>
              </a:r>
              <a:r>
                <a:rPr lang="en-US" altLang="zh-TW" dirty="0" smtClean="0"/>
                <a:t>(Request)</a:t>
              </a:r>
              <a:endParaRPr lang="zh-TW" altLang="en-US" dirty="0"/>
            </a:p>
          </p:txBody>
        </p:sp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81270" y="3294724"/>
              <a:ext cx="1114425" cy="1295400"/>
            </a:xfrm>
            <a:prstGeom prst="rect">
              <a:avLst/>
            </a:prstGeom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69317" y="3294724"/>
              <a:ext cx="1114425" cy="1295400"/>
            </a:xfrm>
            <a:prstGeom prst="rect">
              <a:avLst/>
            </a:prstGeom>
          </p:spPr>
        </p:pic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57364" y="3245855"/>
              <a:ext cx="1114425" cy="1295400"/>
            </a:xfrm>
            <a:prstGeom prst="rect">
              <a:avLst/>
            </a:prstGeom>
          </p:spPr>
        </p:pic>
        <p:sp>
          <p:nvSpPr>
            <p:cNvPr id="13" name="向左箭號 12"/>
            <p:cNvSpPr/>
            <p:nvPr/>
          </p:nvSpPr>
          <p:spPr>
            <a:xfrm>
              <a:off x="2152865" y="4954625"/>
              <a:ext cx="2753995" cy="484632"/>
            </a:xfrm>
            <a:prstGeom prst="leftArrow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Response(</a:t>
              </a:r>
              <a:r>
                <a:rPr lang="en-US" altLang="zh-TW" sz="1600" dirty="0" err="1" smtClean="0"/>
                <a:t>html,js,css,data</a:t>
              </a:r>
              <a:r>
                <a:rPr lang="en-US" altLang="zh-TW" sz="1600" dirty="0" smtClean="0"/>
                <a:t>)</a:t>
              </a:r>
              <a:endParaRPr lang="zh-TW" altLang="en-US" sz="1600" dirty="0"/>
            </a:p>
          </p:txBody>
        </p:sp>
        <p:pic>
          <p:nvPicPr>
            <p:cNvPr id="14" name="圖片 13" descr="搜稀奇|So稀奇 » Google电视机和平板电脑？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475" y="4590125"/>
              <a:ext cx="1585170" cy="1087754"/>
            </a:xfrm>
            <a:prstGeom prst="rect">
              <a:avLst/>
            </a:prstGeom>
          </p:spPr>
        </p:pic>
        <p:pic>
          <p:nvPicPr>
            <p:cNvPr id="15" name="圖片 14" descr="Yahoo奇摩 - Google Chrome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231" y="4590124"/>
              <a:ext cx="1491811" cy="849133"/>
            </a:xfrm>
            <a:prstGeom prst="rect">
              <a:avLst/>
            </a:prstGeom>
          </p:spPr>
        </p:pic>
        <p:sp>
          <p:nvSpPr>
            <p:cNvPr id="17" name="矩形 16"/>
            <p:cNvSpPr/>
            <p:nvPr/>
          </p:nvSpPr>
          <p:spPr>
            <a:xfrm flipH="1">
              <a:off x="4906860" y="1861822"/>
              <a:ext cx="87205" cy="488949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3409105" y="2034025"/>
              <a:ext cx="1497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/>
                <a:t>Front-End</a:t>
              </a:r>
              <a:endParaRPr lang="zh-TW" altLang="en-US" dirty="0"/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5216779" y="2034025"/>
              <a:ext cx="1497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/>
                <a:t>Back-End</a:t>
              </a:r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15209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</a:t>
            </a:r>
            <a:r>
              <a:rPr lang="en-US" altLang="zh-TW" dirty="0" smtClean="0"/>
              <a:t>Back-End </a:t>
            </a:r>
            <a:r>
              <a:rPr lang="en-US" altLang="zh-TW" dirty="0"/>
              <a:t>??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當</a:t>
            </a:r>
            <a:r>
              <a:rPr lang="en-US" altLang="zh-TW" dirty="0" smtClean="0"/>
              <a:t>server</a:t>
            </a:r>
            <a:r>
              <a:rPr lang="zh-TW" altLang="en-US" dirty="0" smtClean="0"/>
              <a:t>收到</a:t>
            </a:r>
            <a:r>
              <a:rPr lang="en-US" altLang="zh-TW" dirty="0" smtClean="0"/>
              <a:t>http</a:t>
            </a:r>
            <a:r>
              <a:rPr lang="zh-TW" altLang="en-US" dirty="0" smtClean="0"/>
              <a:t> </a:t>
            </a:r>
            <a:r>
              <a:rPr lang="en-US" altLang="zh-TW" dirty="0" smtClean="0"/>
              <a:t>request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2" y="2221284"/>
            <a:ext cx="1114425" cy="12954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866" y="3516684"/>
            <a:ext cx="5318014" cy="1333146"/>
          </a:xfrm>
          <a:prstGeom prst="rect">
            <a:avLst/>
          </a:prstGeom>
        </p:spPr>
      </p:pic>
      <p:sp>
        <p:nvSpPr>
          <p:cNvPr id="7" name="向右箭號 6"/>
          <p:cNvSpPr/>
          <p:nvPr/>
        </p:nvSpPr>
        <p:spPr>
          <a:xfrm>
            <a:off x="0" y="2626668"/>
            <a:ext cx="2423160" cy="484632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Http</a:t>
            </a:r>
            <a:r>
              <a:rPr lang="zh-TW" altLang="en-US" dirty="0" smtClean="0"/>
              <a:t>協定</a:t>
            </a:r>
            <a:r>
              <a:rPr lang="en-US" altLang="zh-TW" dirty="0" smtClean="0"/>
              <a:t>(Request)</a:t>
            </a:r>
            <a:endParaRPr lang="zh-TW" altLang="en-US" dirty="0"/>
          </a:p>
        </p:txBody>
      </p:sp>
      <p:sp>
        <p:nvSpPr>
          <p:cNvPr id="8" name="弧形箭號 (下彎) 7"/>
          <p:cNvSpPr/>
          <p:nvPr/>
        </p:nvSpPr>
        <p:spPr>
          <a:xfrm rot="5400000">
            <a:off x="5754583" y="4334297"/>
            <a:ext cx="3002280" cy="1801286"/>
          </a:xfrm>
          <a:prstGeom prst="curvedDown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707" y="4812084"/>
            <a:ext cx="2938373" cy="1914651"/>
          </a:xfrm>
          <a:prstGeom prst="rect">
            <a:avLst/>
          </a:prstGeom>
        </p:spPr>
      </p:pic>
      <p:sp>
        <p:nvSpPr>
          <p:cNvPr id="11" name="向左箭號 10"/>
          <p:cNvSpPr/>
          <p:nvPr/>
        </p:nvSpPr>
        <p:spPr>
          <a:xfrm>
            <a:off x="0" y="5693102"/>
            <a:ext cx="3169920" cy="545592"/>
          </a:xfrm>
          <a:prstGeom prst="lef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Response(</a:t>
            </a:r>
            <a:r>
              <a:rPr lang="en-US" altLang="zh-TW" dirty="0" err="1" smtClean="0"/>
              <a:t>html,js,css,data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6509762" y="3731660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透過</a:t>
            </a:r>
            <a:r>
              <a:rPr lang="en-US" altLang="zh-TW" dirty="0" smtClean="0"/>
              <a:t>Controller</a:t>
            </a:r>
            <a:endParaRPr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6834710" y="5784188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指定回給</a:t>
            </a:r>
            <a:r>
              <a:rPr lang="en-US" altLang="zh-TW" dirty="0" smtClean="0"/>
              <a:t>user</a:t>
            </a:r>
            <a:r>
              <a:rPr lang="zh-TW" altLang="en-US" dirty="0" smtClean="0"/>
              <a:t>的</a:t>
            </a:r>
            <a:r>
              <a:rPr lang="en-US" altLang="zh-TW" dirty="0" smtClean="0"/>
              <a:t>view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507930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</a:t>
            </a:r>
            <a:r>
              <a:rPr lang="en-US" altLang="zh-TW" dirty="0" smtClean="0"/>
              <a:t>Back-End </a:t>
            </a:r>
            <a:r>
              <a:rPr lang="en-US" altLang="zh-TW" dirty="0"/>
              <a:t>??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121920" y="2727960"/>
            <a:ext cx="7772400" cy="3429000"/>
            <a:chOff x="0" y="2221284"/>
            <a:chExt cx="8156366" cy="4514796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15492" y="2221284"/>
              <a:ext cx="1114425" cy="1295400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5866" y="3516684"/>
              <a:ext cx="5318014" cy="1333146"/>
            </a:xfrm>
            <a:prstGeom prst="rect">
              <a:avLst/>
            </a:prstGeom>
          </p:spPr>
        </p:pic>
        <p:sp>
          <p:nvSpPr>
            <p:cNvPr id="7" name="向右箭號 6"/>
            <p:cNvSpPr/>
            <p:nvPr/>
          </p:nvSpPr>
          <p:spPr>
            <a:xfrm>
              <a:off x="0" y="2626668"/>
              <a:ext cx="2423160" cy="484632"/>
            </a:xfrm>
            <a:prstGeom prst="rightArrow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Http</a:t>
              </a:r>
              <a:r>
                <a:rPr lang="zh-TW" altLang="en-US" dirty="0" smtClean="0"/>
                <a:t>協定</a:t>
              </a:r>
              <a:r>
                <a:rPr lang="en-US" altLang="zh-TW" dirty="0" smtClean="0"/>
                <a:t>(Request)</a:t>
              </a:r>
              <a:endParaRPr lang="zh-TW" altLang="en-US" dirty="0"/>
            </a:p>
          </p:txBody>
        </p:sp>
        <p:sp>
          <p:nvSpPr>
            <p:cNvPr id="8" name="弧形箭號 (下彎) 7"/>
            <p:cNvSpPr/>
            <p:nvPr/>
          </p:nvSpPr>
          <p:spPr>
            <a:xfrm rot="5400000">
              <a:off x="5754583" y="4334297"/>
              <a:ext cx="3002280" cy="1801286"/>
            </a:xfrm>
            <a:prstGeom prst="curvedDownArrow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16707" y="4812084"/>
              <a:ext cx="2938373" cy="1914651"/>
            </a:xfrm>
            <a:prstGeom prst="rect">
              <a:avLst/>
            </a:prstGeom>
          </p:spPr>
        </p:pic>
        <p:sp>
          <p:nvSpPr>
            <p:cNvPr id="11" name="向左箭號 10"/>
            <p:cNvSpPr/>
            <p:nvPr/>
          </p:nvSpPr>
          <p:spPr>
            <a:xfrm>
              <a:off x="0" y="5693102"/>
              <a:ext cx="3169920" cy="545592"/>
            </a:xfrm>
            <a:prstGeom prst="leftArrow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Response(</a:t>
              </a:r>
              <a:r>
                <a:rPr lang="en-US" altLang="zh-TW" dirty="0" err="1" smtClean="0"/>
                <a:t>html,js,css,data</a:t>
              </a:r>
              <a:r>
                <a:rPr lang="en-US" altLang="zh-TW" dirty="0" smtClean="0"/>
                <a:t>)</a:t>
              </a:r>
              <a:endParaRPr lang="zh-TW" altLang="en-US" dirty="0"/>
            </a:p>
          </p:txBody>
        </p:sp>
      </p:grpSp>
      <p:sp>
        <p:nvSpPr>
          <p:cNvPr id="12" name="向右箭號 11"/>
          <p:cNvSpPr/>
          <p:nvPr/>
        </p:nvSpPr>
        <p:spPr>
          <a:xfrm rot="18948154">
            <a:off x="3966769" y="1975696"/>
            <a:ext cx="2519153" cy="528732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Call Service</a:t>
            </a:r>
            <a:endParaRPr lang="zh-TW" altLang="en-US" dirty="0"/>
          </a:p>
        </p:txBody>
      </p:sp>
      <p:sp>
        <p:nvSpPr>
          <p:cNvPr id="13" name="流程圖: 磁碟 12"/>
          <p:cNvSpPr/>
          <p:nvPr/>
        </p:nvSpPr>
        <p:spPr>
          <a:xfrm>
            <a:off x="6532964" y="421692"/>
            <a:ext cx="1600200" cy="1293740"/>
          </a:xfrm>
          <a:prstGeom prst="flowChartMagneticDisk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Database</a:t>
            </a:r>
            <a:endParaRPr lang="zh-TW" altLang="en-US" dirty="0"/>
          </a:p>
        </p:txBody>
      </p:sp>
      <p:sp>
        <p:nvSpPr>
          <p:cNvPr id="14" name="向左箭號 13"/>
          <p:cNvSpPr/>
          <p:nvPr/>
        </p:nvSpPr>
        <p:spPr>
          <a:xfrm rot="18925517">
            <a:off x="4419134" y="2603877"/>
            <a:ext cx="2932560" cy="690140"/>
          </a:xfrm>
          <a:prstGeom prst="lef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Return data</a:t>
            </a:r>
            <a:endParaRPr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6509762" y="3731660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透過</a:t>
            </a:r>
            <a:r>
              <a:rPr lang="en-US" altLang="zh-TW" dirty="0" smtClean="0"/>
              <a:t>Controller</a:t>
            </a:r>
            <a:endParaRPr lang="zh-TW" altLang="en-US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6648835" y="5511508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回傳給</a:t>
            </a:r>
            <a:r>
              <a:rPr lang="en-US" altLang="zh-TW" dirty="0" smtClean="0"/>
              <a:t>user</a:t>
            </a:r>
            <a:endParaRPr lang="zh-TW" altLang="en-US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6717627" y="5094245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Data </a:t>
            </a:r>
            <a:r>
              <a:rPr lang="en-US" altLang="zh-TW" dirty="0"/>
              <a:t>Model binding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5517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Basic HTTP Code for Response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cs typeface="新細明體" panose="02020500000000000000" pitchFamily="18" charset="-120"/>
              </a:rPr>
              <a:t>Successful 2xx</a:t>
            </a:r>
          </a:p>
          <a:p>
            <a:r>
              <a:rPr lang="en-US" altLang="zh-TW" dirty="0">
                <a:cs typeface="新細明體" panose="02020500000000000000" pitchFamily="18" charset="-120"/>
              </a:rPr>
              <a:t>Client Error 4xx</a:t>
            </a:r>
          </a:p>
          <a:p>
            <a:r>
              <a:rPr lang="en-US" altLang="zh-TW" dirty="0">
                <a:cs typeface="新細明體" panose="02020500000000000000" pitchFamily="18" charset="-120"/>
              </a:rPr>
              <a:t>Server Error 5xx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73894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課</a:t>
            </a:r>
            <a:r>
              <a:rPr lang="zh-TW" altLang="en-US" dirty="0"/>
              <a:t>程</a:t>
            </a:r>
            <a:r>
              <a:rPr lang="zh-TW" altLang="en-US" dirty="0" smtClean="0"/>
              <a:t>的目的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HTML CSS </a:t>
            </a:r>
            <a:r>
              <a:rPr lang="en-US" altLang="zh-TW" dirty="0" err="1" smtClean="0"/>
              <a:t>Javascript</a:t>
            </a:r>
            <a:r>
              <a:rPr lang="en-US" altLang="zh-TW" dirty="0" smtClean="0"/>
              <a:t> </a:t>
            </a:r>
            <a:r>
              <a:rPr lang="zh-TW" altLang="en-US" dirty="0" smtClean="0"/>
              <a:t>的了解</a:t>
            </a:r>
            <a:endParaRPr lang="en-US" altLang="zh-TW" dirty="0" smtClean="0"/>
          </a:p>
          <a:p>
            <a:r>
              <a:rPr lang="en-US" altLang="zh-TW" dirty="0" smtClean="0"/>
              <a:t>JQuery </a:t>
            </a:r>
            <a:r>
              <a:rPr lang="zh-TW" altLang="en-US" dirty="0" smtClean="0"/>
              <a:t>基本操作 </a:t>
            </a:r>
            <a:r>
              <a:rPr lang="en-US" altLang="zh-TW" dirty="0" smtClean="0"/>
              <a:t>(2/3)</a:t>
            </a:r>
          </a:p>
          <a:p>
            <a:r>
              <a:rPr lang="zh-TW" altLang="en-US" dirty="0" smtClean="0"/>
              <a:t>未來面對</a:t>
            </a:r>
            <a:r>
              <a:rPr lang="en-US" altLang="zh-TW" dirty="0" err="1" smtClean="0"/>
              <a:t>javascript</a:t>
            </a:r>
            <a:r>
              <a:rPr lang="en-US" altLang="zh-TW" dirty="0" smtClean="0"/>
              <a:t> base </a:t>
            </a:r>
            <a:r>
              <a:rPr lang="zh-TW" altLang="en-US" dirty="0" smtClean="0"/>
              <a:t>的擴充語言不會畏懼</a:t>
            </a:r>
            <a:endParaRPr lang="en-US" altLang="zh-TW" dirty="0" smtClean="0"/>
          </a:p>
          <a:p>
            <a:r>
              <a:rPr lang="en-US" altLang="zh-TW" dirty="0" smtClean="0"/>
              <a:t>Kendo UI </a:t>
            </a:r>
            <a:r>
              <a:rPr lang="zh-TW" altLang="en-US" dirty="0" smtClean="0"/>
              <a:t>的應用和操作</a:t>
            </a:r>
            <a:r>
              <a:rPr lang="en-US" altLang="zh-TW" dirty="0" smtClean="0"/>
              <a:t>(1/3)</a:t>
            </a:r>
          </a:p>
          <a:p>
            <a:r>
              <a:rPr lang="en-US" altLang="zh-TW" dirty="0" smtClean="0"/>
              <a:t>Web </a:t>
            </a:r>
            <a:r>
              <a:rPr lang="zh-TW" altLang="en-US" dirty="0" smtClean="0"/>
              <a:t>運</a:t>
            </a:r>
            <a:r>
              <a:rPr lang="zh-TW" altLang="en-US" dirty="0"/>
              <a:t>作</a:t>
            </a:r>
            <a:r>
              <a:rPr lang="zh-TW" altLang="en-US" dirty="0" smtClean="0"/>
              <a:t>流程了解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38316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Successful 2xx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cs typeface="新細明體" panose="02020500000000000000" pitchFamily="18" charset="-120"/>
              </a:rPr>
              <a:t>201 Created</a:t>
            </a:r>
          </a:p>
          <a:p>
            <a:pPr lvl="1"/>
            <a:r>
              <a:rPr lang="en-US" altLang="zh-TW" dirty="0">
                <a:cs typeface="新細明體" panose="02020500000000000000" pitchFamily="18" charset="-120"/>
              </a:rPr>
              <a:t>Any resource is created by server.</a:t>
            </a:r>
          </a:p>
          <a:p>
            <a:r>
              <a:rPr lang="en-US" altLang="zh-TW" dirty="0">
                <a:cs typeface="新細明體" panose="02020500000000000000" pitchFamily="18" charset="-120"/>
              </a:rPr>
              <a:t>200 OK</a:t>
            </a:r>
          </a:p>
          <a:p>
            <a:pPr lvl="1"/>
            <a:r>
              <a:rPr lang="en-US" altLang="zh-TW" dirty="0">
                <a:cs typeface="新細明體" panose="02020500000000000000" pitchFamily="18" charset="-120"/>
              </a:rPr>
              <a:t>Any other operation has succeeded.</a:t>
            </a:r>
            <a:endParaRPr lang="zh-TW" altLang="en-US" dirty="0">
              <a:cs typeface="新細明體" panose="02020500000000000000" pitchFamily="18" charset="-12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1150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Client Error 4xx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sz="1400" dirty="0"/>
              <a:t>401 Unauthorized</a:t>
            </a:r>
          </a:p>
          <a:p>
            <a:pPr lvl="1">
              <a:defRPr/>
            </a:pPr>
            <a:r>
              <a:rPr lang="en-US" altLang="zh-TW" sz="1400" dirty="0"/>
              <a:t>The operation requires user authentication.</a:t>
            </a:r>
          </a:p>
          <a:p>
            <a:pPr>
              <a:defRPr/>
            </a:pPr>
            <a:r>
              <a:rPr lang="en-US" altLang="zh-TW" sz="1400" dirty="0"/>
              <a:t>403 Forbidden</a:t>
            </a:r>
          </a:p>
          <a:p>
            <a:pPr lvl="1">
              <a:defRPr/>
            </a:pPr>
            <a:r>
              <a:rPr lang="en-US" altLang="zh-TW" sz="1400" dirty="0"/>
              <a:t>The operation is not allowed. (e.g., user authorization failed.)</a:t>
            </a:r>
          </a:p>
          <a:p>
            <a:pPr>
              <a:defRPr/>
            </a:pPr>
            <a:r>
              <a:rPr lang="en-US" altLang="zh-TW" sz="1400" dirty="0"/>
              <a:t>404 Not Found</a:t>
            </a:r>
          </a:p>
          <a:p>
            <a:pPr lvl="1">
              <a:defRPr/>
            </a:pPr>
            <a:r>
              <a:rPr lang="en-US" altLang="zh-TW" sz="1400" dirty="0"/>
              <a:t>The resource is not found.</a:t>
            </a:r>
          </a:p>
          <a:p>
            <a:pPr>
              <a:defRPr/>
            </a:pPr>
            <a:r>
              <a:rPr lang="en-US" altLang="zh-TW" sz="1400" dirty="0"/>
              <a:t>409 Conflict</a:t>
            </a:r>
          </a:p>
          <a:p>
            <a:pPr lvl="1">
              <a:defRPr/>
            </a:pPr>
            <a:r>
              <a:rPr lang="en-US" altLang="zh-TW" sz="1400" dirty="0"/>
              <a:t>A conflict with the current state of the resource. (e.g., access the stale data in database.)</a:t>
            </a:r>
          </a:p>
          <a:p>
            <a:pPr>
              <a:defRPr/>
            </a:pPr>
            <a:r>
              <a:rPr lang="en-US" altLang="zh-TW" sz="1400" dirty="0"/>
              <a:t>410 Gone (optional)</a:t>
            </a:r>
          </a:p>
          <a:p>
            <a:pPr lvl="1">
              <a:defRPr/>
            </a:pPr>
            <a:r>
              <a:rPr lang="en-US" altLang="zh-TW" sz="1400" dirty="0"/>
              <a:t>The resource is marked as deleted or invalid.</a:t>
            </a:r>
          </a:p>
          <a:p>
            <a:pPr>
              <a:defRPr/>
            </a:pPr>
            <a:r>
              <a:rPr lang="en-US" altLang="zh-TW" sz="1400" dirty="0"/>
              <a:t>412 Precondition Failed</a:t>
            </a:r>
          </a:p>
          <a:p>
            <a:pPr lvl="1">
              <a:defRPr/>
            </a:pPr>
            <a:r>
              <a:rPr lang="en-US" altLang="zh-TW" sz="1400" dirty="0"/>
              <a:t>Precondition for Design-By-Contract. (e.g., illegal arguments or data validation failed.)</a:t>
            </a:r>
          </a:p>
          <a:p>
            <a:pPr>
              <a:defRPr/>
            </a:pPr>
            <a:r>
              <a:rPr lang="en-US" altLang="zh-TW" sz="1400" dirty="0"/>
              <a:t>400 Bad Request</a:t>
            </a:r>
          </a:p>
          <a:p>
            <a:pPr lvl="1">
              <a:defRPr/>
            </a:pPr>
            <a:r>
              <a:rPr lang="en-US" altLang="zh-TW" sz="1400" dirty="0"/>
              <a:t>Any other error caused by client</a:t>
            </a:r>
            <a:r>
              <a:rPr lang="en-US" altLang="zh-TW" sz="2000" dirty="0"/>
              <a:t>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98635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Server Error 5xx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cs typeface="新細明體" panose="02020500000000000000" pitchFamily="18" charset="-120"/>
              </a:rPr>
              <a:t>501 Not Implemented</a:t>
            </a:r>
          </a:p>
          <a:p>
            <a:pPr lvl="1"/>
            <a:r>
              <a:rPr lang="en-US" altLang="zh-TW" dirty="0">
                <a:cs typeface="新細明體" panose="02020500000000000000" pitchFamily="18" charset="-120"/>
              </a:rPr>
              <a:t>The operation is not implemented yet.</a:t>
            </a:r>
          </a:p>
          <a:p>
            <a:r>
              <a:rPr lang="en-US" altLang="zh-TW" dirty="0">
                <a:cs typeface="新細明體" panose="02020500000000000000" pitchFamily="18" charset="-120"/>
              </a:rPr>
              <a:t>500 Internal Server Error</a:t>
            </a:r>
          </a:p>
          <a:p>
            <a:pPr lvl="1"/>
            <a:r>
              <a:rPr lang="en-US" altLang="zh-TW" dirty="0">
                <a:cs typeface="新細明體" panose="02020500000000000000" pitchFamily="18" charset="-120"/>
              </a:rPr>
              <a:t>Any other error occurred by server. (e.g., the database is dead or database constraint violation occurred.)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35102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diabee\Desktop\HTM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700" y="1654175"/>
            <a:ext cx="487680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5363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Introduction of HTML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F7902D"/>
              </a:buClr>
              <a:buFont typeface="Wingdings" pitchFamily="2" charset="2"/>
              <a:buChar char="n"/>
              <a:defRPr/>
            </a:pPr>
            <a:r>
              <a:rPr lang="zh-TW" altLang="en-US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  <a:hlinkClick r:id="rId3"/>
              </a:rPr>
              <a:t>發展歷史</a:t>
            </a:r>
            <a:endParaRPr lang="en-US" altLang="zh-TW" dirty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Clr>
                <a:srgbClr val="F7902D"/>
              </a:buClr>
              <a:buFont typeface="Wingdings" pitchFamily="2" charset="2"/>
              <a:buChar char="n"/>
              <a:defRPr/>
            </a:pPr>
            <a:r>
              <a:rPr lang="en-US" altLang="zh-TW" dirty="0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HTML</a:t>
            </a:r>
            <a:r>
              <a:rPr lang="zh-TW" altLang="en-US" dirty="0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endParaRPr lang="en-US" altLang="zh-TW" dirty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Clr>
                <a:srgbClr val="F7902D"/>
              </a:buClr>
              <a:buFont typeface="Wingdings" pitchFamily="2" charset="2"/>
              <a:buChar char="n"/>
              <a:defRPr/>
            </a:pPr>
            <a: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XHTML</a:t>
            </a:r>
            <a:r>
              <a:rPr lang="zh-TW" altLang="en-US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en-US" altLang="zh-TW" dirty="0" err="1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e</a:t>
            </a:r>
            <a:r>
              <a:rPr lang="en-US" altLang="zh-TW" b="1" dirty="0" err="1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X</a:t>
            </a:r>
            <a:r>
              <a:rPr lang="en-US" altLang="zh-TW" dirty="0" err="1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tensible</a:t>
            </a:r>
            <a: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 </a:t>
            </a:r>
            <a:r>
              <a:rPr lang="en-US" altLang="zh-TW" b="1" dirty="0" err="1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H</a:t>
            </a:r>
            <a:r>
              <a:rPr lang="en-US" altLang="zh-TW" dirty="0" err="1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yper</a:t>
            </a:r>
            <a:r>
              <a:rPr lang="en-US" altLang="zh-TW" b="1" dirty="0" err="1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T</a:t>
            </a:r>
            <a:r>
              <a:rPr lang="en-US" altLang="zh-TW" dirty="0" err="1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ext</a:t>
            </a:r>
            <a: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 </a:t>
            </a:r>
            <a:r>
              <a:rPr lang="en-US" altLang="zh-TW" b="1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M</a:t>
            </a:r>
            <a: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arkup </a:t>
            </a:r>
            <a:r>
              <a:rPr lang="en-US" altLang="zh-TW" b="1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L</a:t>
            </a:r>
            <a: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anguage)</a:t>
            </a:r>
          </a:p>
          <a:p>
            <a:pPr>
              <a:buClr>
                <a:srgbClr val="F7902D"/>
              </a:buClr>
              <a:buFont typeface="Wingdings" pitchFamily="2" charset="2"/>
              <a:buChar char="n"/>
              <a:defRPr/>
            </a:pPr>
            <a: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DOM</a:t>
            </a:r>
            <a:r>
              <a:rPr lang="zh-TW" altLang="en-US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(Domain Object Model)</a:t>
            </a:r>
          </a:p>
          <a:p>
            <a:pPr marL="0" indent="0">
              <a:buClr>
                <a:srgbClr val="F7902D"/>
              </a:buClr>
              <a:defRPr/>
            </a:pPr>
            <a:endParaRPr lang="en-US" altLang="zh-TW" dirty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Clr>
                <a:srgbClr val="F7902D"/>
              </a:buClr>
              <a:buFont typeface="Wingdings" pitchFamily="2" charset="2"/>
              <a:buChar char="n"/>
              <a:defRPr/>
            </a:pPr>
            <a:endParaRPr lang="en-US" altLang="zh-TW" dirty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816636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HTML </a:t>
            </a:r>
            <a:r>
              <a:rPr lang="zh-TW" altLang="en-US" dirty="0" smtClean="0"/>
              <a:t>頁面結構</a:t>
            </a:r>
            <a:endParaRPr lang="zh-TW" altLang="en-US" dirty="0"/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627" y="1999942"/>
            <a:ext cx="4220294" cy="2913419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89" y="2150116"/>
            <a:ext cx="4402455" cy="261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8627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DOM(Document Object Model)</a:t>
            </a:r>
            <a: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/>
            </a:r>
            <a:br>
              <a:rPr lang="en-US" altLang="zh-TW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</a:b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文字方塊 1"/>
          <p:cNvSpPr txBox="1">
            <a:spLocks noChangeArrowheads="1"/>
          </p:cNvSpPr>
          <p:nvPr/>
        </p:nvSpPr>
        <p:spPr bwMode="auto">
          <a:xfrm>
            <a:off x="498475" y="2900326"/>
            <a:ext cx="5821363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r>
              <a:rPr lang="en-US" altLang="zh-TW" sz="1400" b="1" dirty="0"/>
              <a:t>&lt;html&gt;</a:t>
            </a:r>
            <a:r>
              <a:rPr lang="en-US" altLang="zh-TW" sz="1400" dirty="0"/>
              <a:t/>
            </a:r>
            <a:br>
              <a:rPr lang="en-US" altLang="zh-TW" sz="1400" dirty="0"/>
            </a:br>
            <a:r>
              <a:rPr lang="en-US" altLang="zh-TW" sz="1400" b="1" dirty="0"/>
              <a:t>    &lt;head&gt;</a:t>
            </a:r>
            <a:r>
              <a:rPr lang="en-US" altLang="zh-TW" sz="1400" dirty="0"/>
              <a:t/>
            </a:r>
            <a:br>
              <a:rPr lang="en-US" altLang="zh-TW" sz="1400" dirty="0"/>
            </a:br>
            <a:r>
              <a:rPr lang="en-US" altLang="zh-TW" sz="1400" b="1" dirty="0"/>
              <a:t>        &lt;title&gt;</a:t>
            </a:r>
            <a:r>
              <a:rPr lang="zh-TW" altLang="en-US" sz="1400" b="1" dirty="0"/>
              <a:t>首頁</a:t>
            </a:r>
            <a:r>
              <a:rPr lang="en-US" altLang="zh-TW" sz="1400" b="1" dirty="0"/>
              <a:t>&lt;/title&gt;</a:t>
            </a:r>
            <a:r>
              <a:rPr lang="en-US" altLang="zh-TW" sz="1400" dirty="0"/>
              <a:t/>
            </a:r>
            <a:br>
              <a:rPr lang="en-US" altLang="zh-TW" sz="1400" dirty="0"/>
            </a:br>
            <a:r>
              <a:rPr lang="en-US" altLang="zh-TW" sz="1400" b="1" dirty="0"/>
              <a:t>    &lt;/head&gt;</a:t>
            </a:r>
            <a:r>
              <a:rPr lang="en-US" altLang="zh-TW" sz="1400" dirty="0"/>
              <a:t/>
            </a:r>
            <a:br>
              <a:rPr lang="en-US" altLang="zh-TW" sz="1400" dirty="0"/>
            </a:br>
            <a:r>
              <a:rPr lang="en-US" altLang="zh-TW" sz="1400" b="1" dirty="0"/>
              <a:t>    &lt;body&gt;</a:t>
            </a:r>
            <a:r>
              <a:rPr lang="en-US" altLang="zh-TW" sz="1400" dirty="0"/>
              <a:t/>
            </a:r>
            <a:br>
              <a:rPr lang="en-US" altLang="zh-TW" sz="1400" dirty="0"/>
            </a:br>
            <a:r>
              <a:rPr lang="en-US" altLang="zh-TW" sz="1400" b="1" dirty="0"/>
              <a:t>        &lt;h1&gt;</a:t>
            </a:r>
            <a:r>
              <a:rPr lang="en-US" altLang="zh-TW" sz="1400" b="1" dirty="0" err="1"/>
              <a:t>Hello!World</a:t>
            </a:r>
            <a:r>
              <a:rPr lang="en-US" altLang="zh-TW" sz="1400" b="1" dirty="0"/>
              <a:t>!&lt;/h1&gt;</a:t>
            </a:r>
            <a:r>
              <a:rPr lang="en-US" altLang="zh-TW" sz="1400" dirty="0"/>
              <a:t/>
            </a:r>
            <a:br>
              <a:rPr lang="en-US" altLang="zh-TW" sz="1400" dirty="0"/>
            </a:br>
            <a:r>
              <a:rPr lang="en-US" altLang="zh-TW" sz="1400" b="1" dirty="0"/>
              <a:t>        &lt;a </a:t>
            </a:r>
            <a:r>
              <a:rPr lang="en-US" altLang="zh-TW" sz="1400" b="1" dirty="0" err="1"/>
              <a:t>href</a:t>
            </a:r>
            <a:r>
              <a:rPr lang="en-US" altLang="zh-TW" sz="1400" b="1" dirty="0"/>
              <a:t>="index.html"&gt;test&lt;/a&gt;</a:t>
            </a:r>
            <a:r>
              <a:rPr lang="en-US" altLang="zh-TW" sz="1400" dirty="0"/>
              <a:t/>
            </a:r>
            <a:br>
              <a:rPr lang="en-US" altLang="zh-TW" sz="1400" dirty="0"/>
            </a:br>
            <a:r>
              <a:rPr lang="en-US" altLang="zh-TW" sz="1400" b="1" dirty="0"/>
              <a:t>    &lt;/body&gt;</a:t>
            </a:r>
            <a:r>
              <a:rPr lang="en-US" altLang="zh-TW" sz="1400" dirty="0"/>
              <a:t/>
            </a:r>
            <a:br>
              <a:rPr lang="en-US" altLang="zh-TW" sz="1400" dirty="0"/>
            </a:br>
            <a:r>
              <a:rPr lang="en-US" altLang="zh-TW" sz="1400" b="1" dirty="0"/>
              <a:t>&lt;/html&gt;</a:t>
            </a:r>
            <a:endParaRPr lang="zh-TW" altLang="en-US" sz="1400" dirty="0"/>
          </a:p>
        </p:txBody>
      </p:sp>
      <p:sp>
        <p:nvSpPr>
          <p:cNvPr id="5" name="文字方塊 2"/>
          <p:cNvSpPr txBox="1">
            <a:spLocks noChangeArrowheads="1"/>
          </p:cNvSpPr>
          <p:nvPr/>
        </p:nvSpPr>
        <p:spPr bwMode="auto">
          <a:xfrm>
            <a:off x="4251691" y="2762213"/>
            <a:ext cx="5262562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r>
              <a:rPr lang="en-US" altLang="zh-TW" sz="1200" b="1" dirty="0"/>
              <a:t>document                             (Document)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 |-html                        (</a:t>
            </a:r>
            <a:r>
              <a:rPr lang="en-US" altLang="zh-TW" sz="1200" b="1" dirty="0" err="1"/>
              <a:t>HTMLHtmlElement</a:t>
            </a:r>
            <a:r>
              <a:rPr lang="en-US" altLang="zh-TW" sz="1200" b="1" dirty="0"/>
              <a:t>)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      |-head                   (</a:t>
            </a:r>
            <a:r>
              <a:rPr lang="en-US" altLang="zh-TW" sz="1200" b="1" dirty="0" err="1"/>
              <a:t>HTMLHeadElement</a:t>
            </a:r>
            <a:r>
              <a:rPr lang="en-US" altLang="zh-TW" sz="1200" b="1" dirty="0"/>
              <a:t>)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      |    |-title             (</a:t>
            </a:r>
            <a:r>
              <a:rPr lang="en-US" altLang="zh-TW" sz="1200" b="1" dirty="0" err="1"/>
              <a:t>HTMLTitleElement</a:t>
            </a:r>
            <a:r>
              <a:rPr lang="en-US" altLang="zh-TW" sz="1200" b="1" dirty="0"/>
              <a:t>)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      |          |-</a:t>
            </a:r>
            <a:r>
              <a:rPr lang="zh-TW" altLang="en-US" sz="1200" b="1" dirty="0"/>
              <a:t>首頁        </a:t>
            </a:r>
            <a:r>
              <a:rPr lang="en-US" altLang="zh-TW" sz="1200" b="1" dirty="0"/>
              <a:t>(Text</a:t>
            </a:r>
            <a:r>
              <a:rPr lang="zh-TW" altLang="en-US" sz="1200" b="1" dirty="0"/>
              <a:t>）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      |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           |body                    (</a:t>
            </a:r>
            <a:r>
              <a:rPr lang="en-US" altLang="zh-TW" sz="1200" b="1" dirty="0" err="1"/>
              <a:t>HTMLBodyElement</a:t>
            </a:r>
            <a:r>
              <a:rPr lang="en-US" altLang="zh-TW" sz="1200" b="1" dirty="0"/>
              <a:t>)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           |-h1                (</a:t>
            </a:r>
            <a:r>
              <a:rPr lang="en-US" altLang="zh-TW" sz="1200" b="1" dirty="0" err="1"/>
              <a:t>HTMLHeadingElement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           |  |-</a:t>
            </a:r>
            <a:r>
              <a:rPr lang="en-US" altLang="zh-TW" sz="1200" b="1" dirty="0" err="1"/>
              <a:t>Hello!World</a:t>
            </a:r>
            <a:r>
              <a:rPr lang="en-US" altLang="zh-TW" sz="1200" b="1" dirty="0"/>
              <a:t>!   (Text)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           |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           |-a                 (</a:t>
            </a:r>
            <a:r>
              <a:rPr lang="en-US" altLang="zh-TW" sz="1200" b="1" dirty="0" err="1"/>
              <a:t>HTMLAnchorElement</a:t>
            </a:r>
            <a:r>
              <a:rPr lang="en-US" altLang="zh-TW" sz="1200" b="1" dirty="0"/>
              <a:t>)</a:t>
            </a:r>
            <a:r>
              <a:rPr lang="en-US" altLang="zh-TW" sz="1200" dirty="0"/>
              <a:t/>
            </a:r>
            <a:br>
              <a:rPr lang="en-US" altLang="zh-TW" sz="1200" dirty="0"/>
            </a:br>
            <a:r>
              <a:rPr lang="en-US" altLang="zh-TW" sz="1200" b="1" dirty="0"/>
              <a:t>                   |-test</a:t>
            </a:r>
            <a:r>
              <a:rPr lang="zh-TW" altLang="en-US" sz="1200" b="1" dirty="0"/>
              <a:t>        </a:t>
            </a:r>
            <a:r>
              <a:rPr lang="en-US" altLang="zh-TW" sz="1200" b="1" dirty="0"/>
              <a:t>(Text)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565585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HTML</a:t>
            </a:r>
            <a:r>
              <a:rPr lang="zh-TW" altLang="en-US" dirty="0" smtClean="0"/>
              <a:t>標籤介紹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Structured</a:t>
            </a:r>
          </a:p>
          <a:p>
            <a:pPr marL="742950" lvl="2" indent="-342900">
              <a:buClr>
                <a:schemeClr val="accent5"/>
              </a:buClr>
              <a:buFont typeface="Wingdings" panose="05000000000000000000" pitchFamily="2" charset="2"/>
              <a:buChar char="l"/>
            </a:pPr>
            <a:r>
              <a:rPr lang="en-US" altLang="zh-TW" dirty="0"/>
              <a:t>&lt;body&gt;, &lt;</a:t>
            </a:r>
            <a:r>
              <a:rPr lang="en-US" altLang="zh-TW" dirty="0">
                <a:solidFill>
                  <a:srgbClr val="FF0000"/>
                </a:solidFill>
              </a:rPr>
              <a:t>div</a:t>
            </a:r>
            <a:r>
              <a:rPr lang="en-US" altLang="zh-TW" dirty="0"/>
              <a:t>&gt;, &lt;span&gt;, &lt;</a:t>
            </a:r>
            <a:r>
              <a:rPr lang="en-US" altLang="zh-TW" dirty="0" err="1"/>
              <a:t>ul</a:t>
            </a:r>
            <a:r>
              <a:rPr lang="en-US" altLang="zh-TW" dirty="0"/>
              <a:t>&gt;, &lt;li&gt;, &lt;</a:t>
            </a:r>
            <a:r>
              <a:rPr lang="en-US" altLang="zh-TW" dirty="0">
                <a:solidFill>
                  <a:srgbClr val="FF0000"/>
                </a:solidFill>
              </a:rPr>
              <a:t>table</a:t>
            </a:r>
            <a:r>
              <a:rPr lang="en-US" altLang="zh-TW" dirty="0"/>
              <a:t>&gt;, &lt;</a:t>
            </a:r>
            <a:r>
              <a:rPr lang="en-US" altLang="zh-TW" dirty="0" err="1"/>
              <a:t>tr</a:t>
            </a:r>
            <a:r>
              <a:rPr lang="en-US" altLang="zh-TW" dirty="0"/>
              <a:t>&gt;, &lt;td</a:t>
            </a:r>
            <a:r>
              <a:rPr lang="en-US" altLang="zh-TW" dirty="0" smtClean="0"/>
              <a:t>&gt;...</a:t>
            </a:r>
          </a:p>
          <a:p>
            <a:pPr marL="342900" lvl="1" indent="-342900">
              <a:buClr>
                <a:schemeClr val="accent5"/>
              </a:buClr>
              <a:buFont typeface="Wingdings" panose="05000000000000000000" pitchFamily="2" charset="2"/>
              <a:buChar char="l"/>
            </a:pPr>
            <a:r>
              <a:rPr lang="en-US" altLang="zh-TW" dirty="0" smtClean="0"/>
              <a:t>Form</a:t>
            </a:r>
          </a:p>
          <a:p>
            <a:pPr marL="742950" lvl="2" indent="-342900">
              <a:buClr>
                <a:schemeClr val="accent5"/>
              </a:buClr>
              <a:buFont typeface="Wingdings" panose="05000000000000000000" pitchFamily="2" charset="2"/>
              <a:buChar char="l"/>
            </a:pPr>
            <a:r>
              <a:rPr lang="en-US" altLang="zh-TW" dirty="0"/>
              <a:t>&lt;</a:t>
            </a:r>
            <a:r>
              <a:rPr lang="en-US" altLang="zh-TW" dirty="0">
                <a:solidFill>
                  <a:srgbClr val="FF0000"/>
                </a:solidFill>
              </a:rPr>
              <a:t>form</a:t>
            </a:r>
            <a:r>
              <a:rPr lang="en-US" altLang="zh-TW" dirty="0"/>
              <a:t>&gt;, &lt;</a:t>
            </a:r>
            <a:r>
              <a:rPr lang="en-US" altLang="zh-TW" dirty="0">
                <a:solidFill>
                  <a:srgbClr val="FF0000"/>
                </a:solidFill>
              </a:rPr>
              <a:t>input</a:t>
            </a:r>
            <a:r>
              <a:rPr lang="en-US" altLang="zh-TW" dirty="0"/>
              <a:t>&gt;, &lt;</a:t>
            </a:r>
            <a:r>
              <a:rPr lang="en-US" altLang="zh-TW" dirty="0" err="1"/>
              <a:t>textarea</a:t>
            </a:r>
            <a:r>
              <a:rPr lang="en-US" altLang="zh-TW" dirty="0"/>
              <a:t>&gt;...</a:t>
            </a:r>
            <a:endParaRPr lang="en-US" altLang="zh-TW" sz="2800" dirty="0"/>
          </a:p>
          <a:p>
            <a:pPr marL="342900" lvl="1" indent="-342900">
              <a:buClr>
                <a:schemeClr val="accent5"/>
              </a:buClr>
              <a:buFont typeface="Wingdings" panose="05000000000000000000" pitchFamily="2" charset="2"/>
              <a:buChar char="l"/>
            </a:pPr>
            <a:r>
              <a:rPr lang="en-US" altLang="zh-TW" dirty="0"/>
              <a:t>Presentation</a:t>
            </a:r>
          </a:p>
          <a:p>
            <a:pPr marL="742950" lvl="2" indent="-342900">
              <a:buClr>
                <a:schemeClr val="accent5"/>
              </a:buClr>
              <a:buFont typeface="Wingdings" panose="05000000000000000000" pitchFamily="2" charset="2"/>
              <a:buChar char="l"/>
            </a:pPr>
            <a:r>
              <a:rPr lang="en-US" altLang="zh-TW" dirty="0"/>
              <a:t>&lt;</a:t>
            </a:r>
            <a:r>
              <a:rPr lang="en-US" altLang="zh-TW" dirty="0">
                <a:solidFill>
                  <a:srgbClr val="FF0000"/>
                </a:solidFill>
              </a:rPr>
              <a:t>a</a:t>
            </a:r>
            <a:r>
              <a:rPr lang="en-US" altLang="zh-TW" dirty="0"/>
              <a:t>&gt;, &lt;</a:t>
            </a:r>
            <a:r>
              <a:rPr lang="en-US" altLang="zh-TW" dirty="0" err="1"/>
              <a:t>img</a:t>
            </a:r>
            <a:r>
              <a:rPr lang="en-US" altLang="zh-TW" dirty="0"/>
              <a:t>&gt;, &lt;title&gt;, &lt;h1&gt;, &lt;h2&gt;, &lt;b&gt;, &lt;</a:t>
            </a:r>
            <a:r>
              <a:rPr lang="en-US" altLang="zh-TW" dirty="0" err="1"/>
              <a:t>i</a:t>
            </a:r>
            <a:r>
              <a:rPr lang="en-US" altLang="zh-TW" dirty="0"/>
              <a:t>&gt;...</a:t>
            </a:r>
            <a:endParaRPr lang="en-US" altLang="zh-TW" sz="2800" dirty="0"/>
          </a:p>
          <a:p>
            <a:pPr marL="342900" lvl="1" indent="-342900">
              <a:buClr>
                <a:schemeClr val="accent5"/>
              </a:buClr>
              <a:buFont typeface="Wingdings" panose="05000000000000000000" pitchFamily="2" charset="2"/>
              <a:buChar char="l"/>
            </a:pPr>
            <a:r>
              <a:rPr lang="en-US" altLang="zh-TW" dirty="0"/>
              <a:t>Others</a:t>
            </a:r>
          </a:p>
          <a:p>
            <a:pPr marL="742950" lvl="2" indent="-342900">
              <a:buClr>
                <a:schemeClr val="accent5"/>
              </a:buClr>
              <a:buFont typeface="Wingdings" panose="05000000000000000000" pitchFamily="2" charset="2"/>
              <a:buChar char="l"/>
            </a:pPr>
            <a:r>
              <a:rPr lang="en-US" altLang="zh-TW" dirty="0"/>
              <a:t>&lt;</a:t>
            </a:r>
            <a:r>
              <a:rPr lang="en-US" altLang="zh-TW" dirty="0">
                <a:solidFill>
                  <a:srgbClr val="FF0000"/>
                </a:solidFill>
              </a:rPr>
              <a:t>script</a:t>
            </a:r>
            <a:r>
              <a:rPr lang="en-US" altLang="zh-TW" dirty="0"/>
              <a:t>&gt; &lt;</a:t>
            </a:r>
            <a:r>
              <a:rPr lang="en-US" altLang="zh-TW" dirty="0">
                <a:solidFill>
                  <a:srgbClr val="FF0000"/>
                </a:solidFill>
              </a:rPr>
              <a:t>link</a:t>
            </a:r>
            <a:r>
              <a:rPr lang="en-US" altLang="zh-TW" dirty="0" smtClean="0"/>
              <a:t>&gt;...</a:t>
            </a:r>
          </a:p>
          <a:p>
            <a:pPr marL="342900" lvl="1" indent="-342900">
              <a:buClr>
                <a:schemeClr val="accent5"/>
              </a:buClr>
              <a:buFont typeface="Wingdings" panose="05000000000000000000" pitchFamily="2" charset="2"/>
              <a:buChar char="l"/>
            </a:pPr>
            <a:r>
              <a:rPr lang="en-US" altLang="zh-TW" dirty="0" smtClean="0">
                <a:hlinkClick r:id="rId2"/>
              </a:rPr>
              <a:t>go to W3C</a:t>
            </a:r>
            <a:endParaRPr lang="en-US" altLang="zh-TW" dirty="0"/>
          </a:p>
          <a:p>
            <a:pPr marL="742950" lvl="2" indent="-342900">
              <a:buClr>
                <a:schemeClr val="accent5"/>
              </a:buClr>
              <a:buFont typeface="Wingdings" panose="05000000000000000000" pitchFamily="2" charset="2"/>
              <a:buChar char="l"/>
            </a:pP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52454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Excerise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/>
              </a:rPr>
              <a:t>link</a:t>
            </a:r>
            <a:endParaRPr lang="en-US" altLang="zh-TW" dirty="0"/>
          </a:p>
          <a:p>
            <a:pPr>
              <a:buFont typeface="Wingdings" charset="2"/>
              <a:buNone/>
              <a:defRPr/>
            </a:pPr>
            <a:r>
              <a:rPr lang="en-US" altLang="zh-TW" dirty="0" smtClean="0"/>
              <a:t>	把 </a:t>
            </a:r>
            <a:r>
              <a:rPr lang="en-US" altLang="zh-TW" dirty="0"/>
              <a:t>Yahoo </a:t>
            </a:r>
            <a:r>
              <a:rPr lang="en-US" altLang="zh-TW" dirty="0" err="1"/>
              <a:t>改成用Google</a:t>
            </a:r>
            <a:r>
              <a:rPr lang="en-US" altLang="zh-TW" dirty="0"/>
              <a:t> .</a:t>
            </a:r>
          </a:p>
          <a:p>
            <a:pPr>
              <a:buFont typeface="Wingdings" charset="2"/>
              <a:buNone/>
              <a:defRPr/>
            </a:pPr>
            <a:r>
              <a:rPr lang="en-US" altLang="zh-TW" dirty="0">
                <a:solidFill>
                  <a:schemeClr val="dk1"/>
                </a:solidFill>
              </a:rPr>
              <a:t>	Ex:</a:t>
            </a:r>
          </a:p>
          <a:p>
            <a:pPr>
              <a:buFont typeface="Wingdings" charset="2"/>
              <a:buNone/>
              <a:defRPr/>
            </a:pPr>
            <a:r>
              <a:rPr lang="en-US" altLang="zh-TW" dirty="0"/>
              <a:t>	</a:t>
            </a:r>
            <a:r>
              <a:rPr lang="en-US" altLang="zh-TW" dirty="0">
                <a:hlinkClick r:id="rId3"/>
              </a:rPr>
              <a:t>https://</a:t>
            </a:r>
            <a:r>
              <a:rPr lang="en-US" altLang="zh-TW" dirty="0" smtClean="0">
                <a:hlinkClick r:id="rId3"/>
              </a:rPr>
              <a:t>www.google.com.tw/search?q</a:t>
            </a:r>
            <a:r>
              <a:rPr lang="en-US" altLang="zh-TW" dirty="0" smtClean="0"/>
              <a:t>=</a:t>
            </a:r>
            <a:r>
              <a:rPr lang="zh-TW" altLang="en-US" dirty="0" smtClean="0"/>
              <a:t>總統大選</a:t>
            </a:r>
            <a:r>
              <a:rPr lang="en-US" altLang="zh-TW" dirty="0" smtClean="0"/>
              <a:t>&amp;</a:t>
            </a:r>
            <a:r>
              <a:rPr lang="en-US" altLang="zh-TW" dirty="0" err="1" smtClean="0"/>
              <a:t>tbm</a:t>
            </a:r>
            <a:r>
              <a:rPr lang="en-US" altLang="zh-TW" dirty="0" smtClean="0"/>
              <a:t>=</a:t>
            </a:r>
            <a:r>
              <a:rPr lang="en-US" altLang="zh-TW" dirty="0" err="1" smtClean="0"/>
              <a:t>nws</a:t>
            </a:r>
            <a:endParaRPr lang="en-US" altLang="zh-TW" dirty="0"/>
          </a:p>
          <a:p>
            <a:pPr>
              <a:buFont typeface="Wingdings" charset="2"/>
              <a:buNone/>
              <a:defRPr/>
            </a:pPr>
            <a:r>
              <a:rPr lang="en-US" altLang="zh-TW" dirty="0"/>
              <a:t>	</a:t>
            </a:r>
            <a:r>
              <a:rPr lang="en-US" altLang="zh-TW" dirty="0">
                <a:hlinkClick r:id="rId3"/>
              </a:rPr>
              <a:t>https://www.google.com.tw/search?q</a:t>
            </a:r>
            <a:r>
              <a:rPr lang="en-US" altLang="zh-TW" dirty="0" smtClean="0"/>
              <a:t>=</a:t>
            </a:r>
            <a:r>
              <a:rPr lang="zh-TW" altLang="en-US" dirty="0" smtClean="0"/>
              <a:t>總統大選</a:t>
            </a:r>
            <a:endParaRPr lang="en-US" altLang="zh-TW" dirty="0" smtClean="0"/>
          </a:p>
          <a:p>
            <a:pPr>
              <a:buFont typeface="Wingdings" charset="2"/>
              <a:buNone/>
              <a:defRPr/>
            </a:pPr>
            <a:r>
              <a:rPr lang="en-US" altLang="zh-TW" dirty="0"/>
              <a:t>	</a:t>
            </a:r>
            <a:r>
              <a:rPr lang="zh-TW" altLang="en-US" dirty="0"/>
              <a:t>將範例改成如下 </a:t>
            </a:r>
            <a:r>
              <a:rPr lang="en-US" altLang="zh-TW" dirty="0"/>
              <a:t>(</a:t>
            </a:r>
            <a:r>
              <a:rPr lang="zh-TW" altLang="en-US" dirty="0"/>
              <a:t>了解簡單的改</a:t>
            </a:r>
            <a:r>
              <a:rPr lang="en-US" altLang="zh-TW" dirty="0"/>
              <a:t>html)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480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80" y="1881287"/>
            <a:ext cx="4296727" cy="321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24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Agenda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98475" y="1346200"/>
            <a:ext cx="8110939" cy="4975151"/>
          </a:xfrm>
        </p:spPr>
        <p:txBody>
          <a:bodyPr/>
          <a:lstStyle/>
          <a:p>
            <a:r>
              <a:rPr lang="en-US" altLang="zh-TW" dirty="0" smtClean="0"/>
              <a:t>Prepare</a:t>
            </a:r>
          </a:p>
          <a:p>
            <a:r>
              <a:rPr lang="en-US" altLang="zh-TW" dirty="0" smtClean="0"/>
              <a:t>The Introduction of Front-End  </a:t>
            </a:r>
          </a:p>
          <a:p>
            <a:r>
              <a:rPr lang="en-US" altLang="zh-TW" dirty="0" smtClean="0"/>
              <a:t>HTML</a:t>
            </a:r>
          </a:p>
          <a:p>
            <a:r>
              <a:rPr lang="en-US" altLang="zh-TW" dirty="0" smtClean="0"/>
              <a:t>j</a:t>
            </a:r>
            <a:r>
              <a:rPr lang="en-US" altLang="zh-TW" dirty="0"/>
              <a:t>Q</a:t>
            </a:r>
            <a:r>
              <a:rPr lang="en-US" altLang="zh-TW" dirty="0" smtClean="0"/>
              <a:t>uery</a:t>
            </a:r>
          </a:p>
          <a:p>
            <a:r>
              <a:rPr lang="en-US" altLang="zh-TW" dirty="0" smtClean="0"/>
              <a:t>Kendo UI</a:t>
            </a:r>
          </a:p>
          <a:p>
            <a:r>
              <a:rPr lang="en-US" altLang="zh-TW" dirty="0" smtClean="0"/>
              <a:t>Workshop 3</a:t>
            </a:r>
            <a:r>
              <a:rPr lang="zh-TW" altLang="en-US" dirty="0" smtClean="0"/>
              <a:t> </a:t>
            </a:r>
            <a:r>
              <a:rPr lang="en-US" altLang="zh-TW" dirty="0" smtClean="0"/>
              <a:t>(10</a:t>
            </a:r>
            <a:r>
              <a:rPr lang="zh-TW" altLang="en-US" dirty="0" smtClean="0"/>
              <a:t>分鐘介紹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416310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CSS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CSS</a:t>
            </a:r>
            <a:r>
              <a:rPr lang="en-US" altLang="zh-TW" dirty="0"/>
              <a:t> stands for </a:t>
            </a:r>
            <a:r>
              <a:rPr lang="en-US" altLang="zh-TW" b="1" dirty="0"/>
              <a:t>C</a:t>
            </a:r>
            <a:r>
              <a:rPr lang="en-US" altLang="zh-TW" dirty="0"/>
              <a:t>ascading </a:t>
            </a:r>
            <a:r>
              <a:rPr lang="en-US" altLang="zh-TW" b="1" dirty="0"/>
              <a:t>S</a:t>
            </a:r>
            <a:r>
              <a:rPr lang="en-US" altLang="zh-TW" dirty="0"/>
              <a:t>tyle </a:t>
            </a:r>
            <a:r>
              <a:rPr lang="en-US" altLang="zh-TW" b="1" dirty="0"/>
              <a:t>S</a:t>
            </a:r>
            <a:r>
              <a:rPr lang="en-US" altLang="zh-TW" dirty="0"/>
              <a:t>heets</a:t>
            </a:r>
          </a:p>
          <a:p>
            <a:r>
              <a:rPr lang="en-US" altLang="zh-TW" dirty="0"/>
              <a:t>Styles define </a:t>
            </a:r>
            <a:r>
              <a:rPr lang="en-US" altLang="zh-TW" b="1" dirty="0">
                <a:solidFill>
                  <a:srgbClr val="FF0000"/>
                </a:solidFill>
              </a:rPr>
              <a:t>how to display</a:t>
            </a:r>
            <a:r>
              <a:rPr lang="en-US" altLang="zh-TW" dirty="0">
                <a:solidFill>
                  <a:srgbClr val="FF0000"/>
                </a:solidFill>
              </a:rPr>
              <a:t> HTML </a:t>
            </a:r>
            <a:r>
              <a:rPr lang="en-US" altLang="zh-TW" dirty="0" smtClean="0">
                <a:solidFill>
                  <a:srgbClr val="FF0000"/>
                </a:solidFill>
              </a:rPr>
              <a:t>elements</a:t>
            </a:r>
          </a:p>
          <a:p>
            <a:endParaRPr lang="en-US" altLang="zh-TW" dirty="0">
              <a:solidFill>
                <a:srgbClr val="FF0000"/>
              </a:solidFill>
            </a:endParaRPr>
          </a:p>
          <a:p>
            <a:endParaRPr lang="en-US" altLang="zh-TW" dirty="0" smtClean="0">
              <a:solidFill>
                <a:srgbClr val="FF0000"/>
              </a:solidFill>
            </a:endParaRPr>
          </a:p>
          <a:p>
            <a:endParaRPr lang="en-US" altLang="zh-TW" dirty="0" smtClean="0">
              <a:solidFill>
                <a:srgbClr val="FF0000"/>
              </a:solidFill>
            </a:endParaRP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555" y="2824128"/>
            <a:ext cx="6217285" cy="349722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55" y="2824128"/>
            <a:ext cx="6217285" cy="349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25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CSS</a:t>
            </a:r>
            <a:endParaRPr lang="zh-TW" altLang="en-US" dirty="0"/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498475" y="1511300"/>
            <a:ext cx="8110538" cy="4810125"/>
          </a:xfrm>
        </p:spPr>
        <p:txBody>
          <a:bodyPr/>
          <a:lstStyle/>
          <a:p>
            <a:pPr>
              <a:buFont typeface="Wingdings" pitchFamily="2" charset="2"/>
              <a:buChar char="n"/>
              <a:defRPr/>
            </a:pPr>
            <a:r>
              <a:rPr lang="en-US" altLang="zh-TW" sz="2000" dirty="0" smtClean="0"/>
              <a:t>CSS Syntax</a:t>
            </a:r>
          </a:p>
          <a:p>
            <a:pPr>
              <a:buFont typeface="Wingdings" pitchFamily="2" charset="2"/>
              <a:buChar char="n"/>
              <a:defRPr/>
            </a:pPr>
            <a:endParaRPr lang="en-US" altLang="zh-TW" sz="2000" dirty="0" smtClean="0"/>
          </a:p>
          <a:p>
            <a:pPr>
              <a:buFont typeface="Wingdings" pitchFamily="2" charset="2"/>
              <a:buChar char="n"/>
              <a:defRPr/>
            </a:pPr>
            <a:endParaRPr lang="en-US" altLang="zh-TW" sz="2000" dirty="0" smtClean="0"/>
          </a:p>
          <a:p>
            <a:pPr marL="0" indent="0">
              <a:buFont typeface="Wingdings" charset="2"/>
              <a:buNone/>
              <a:defRPr/>
            </a:pPr>
            <a:endParaRPr lang="en-US" altLang="zh-TW" sz="2000" dirty="0" smtClean="0"/>
          </a:p>
          <a:p>
            <a:pPr>
              <a:buFont typeface="Wingdings" pitchFamily="2" charset="2"/>
              <a:buChar char="n"/>
              <a:defRPr/>
            </a:pPr>
            <a:r>
              <a:rPr lang="zh-TW" altLang="en-US" sz="2000" dirty="0" smtClean="0"/>
              <a:t>置放位置</a:t>
            </a:r>
            <a:endParaRPr lang="en-US" altLang="zh-TW" sz="2000" dirty="0" smtClean="0"/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1600" dirty="0" smtClean="0"/>
              <a:t>inline  &lt;div style =“</a:t>
            </a:r>
            <a:r>
              <a:rPr lang="en-US" altLang="zh-TW" sz="1600" dirty="0" err="1" smtClean="0"/>
              <a:t>color:blue</a:t>
            </a:r>
            <a:r>
              <a:rPr lang="en-US" altLang="zh-TW" sz="1600" dirty="0" smtClean="0"/>
              <a:t> ; font-size:12px”&gt; &lt;/div&gt; (</a:t>
            </a:r>
            <a:r>
              <a:rPr lang="zh-TW" altLang="en-US" sz="1600" dirty="0" smtClean="0"/>
              <a:t>常見的</a:t>
            </a:r>
            <a:r>
              <a:rPr lang="en-US" altLang="zh-TW" sz="1600" dirty="0" smtClean="0"/>
              <a:t>)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1600" dirty="0" smtClean="0"/>
              <a:t>embed&lt;style type= "text/</a:t>
            </a:r>
            <a:r>
              <a:rPr lang="en-US" altLang="zh-TW" sz="1600" dirty="0" err="1" smtClean="0"/>
              <a:t>css</a:t>
            </a:r>
            <a:r>
              <a:rPr lang="en-US" altLang="zh-TW" sz="1600" dirty="0" smtClean="0"/>
              <a:t>" &gt;  &lt;/style&gt;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1600" dirty="0" smtClean="0"/>
              <a:t>Import &lt;style type= "text/</a:t>
            </a:r>
            <a:r>
              <a:rPr lang="en-US" altLang="zh-TW" sz="1600" dirty="0" err="1" smtClean="0"/>
              <a:t>css</a:t>
            </a:r>
            <a:r>
              <a:rPr lang="en-US" altLang="zh-TW" sz="1600" dirty="0" smtClean="0"/>
              <a:t>" &gt;@import  &lt;/style&gt;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1600" dirty="0" smtClean="0">
                <a:solidFill>
                  <a:srgbClr val="FF0000"/>
                </a:solidFill>
              </a:rPr>
              <a:t>external link&lt;link </a:t>
            </a:r>
            <a:r>
              <a:rPr lang="en-US" altLang="zh-TW" sz="1600" dirty="0" err="1" smtClean="0">
                <a:solidFill>
                  <a:srgbClr val="FF0000"/>
                </a:solidFill>
              </a:rPr>
              <a:t>rel</a:t>
            </a:r>
            <a:r>
              <a:rPr lang="en-US" altLang="zh-TW" sz="1600" dirty="0" smtClean="0">
                <a:solidFill>
                  <a:srgbClr val="FF0000"/>
                </a:solidFill>
              </a:rPr>
              <a:t>=stylesheet type=“text/</a:t>
            </a:r>
            <a:r>
              <a:rPr lang="en-US" altLang="zh-TW" sz="1600" dirty="0" err="1" smtClean="0">
                <a:solidFill>
                  <a:srgbClr val="FF0000"/>
                </a:solidFill>
              </a:rPr>
              <a:t>css</a:t>
            </a:r>
            <a:r>
              <a:rPr lang="en-US" altLang="zh-TW" sz="1600" dirty="0" smtClean="0">
                <a:solidFill>
                  <a:srgbClr val="FF0000"/>
                </a:solidFill>
              </a:rPr>
              <a:t>” </a:t>
            </a:r>
            <a:r>
              <a:rPr lang="en-US" altLang="zh-TW" sz="1600" dirty="0" err="1" smtClean="0">
                <a:solidFill>
                  <a:srgbClr val="FF0000"/>
                </a:solidFill>
              </a:rPr>
              <a:t>href</a:t>
            </a:r>
            <a:r>
              <a:rPr lang="en-US" altLang="zh-TW" sz="1600" dirty="0" smtClean="0">
                <a:solidFill>
                  <a:srgbClr val="FF0000"/>
                </a:solidFill>
              </a:rPr>
              <a:t>=“external-stylesheet.css”&gt;(</a:t>
            </a:r>
            <a:r>
              <a:rPr lang="zh-TW" altLang="en-US" sz="1600" dirty="0" smtClean="0">
                <a:solidFill>
                  <a:srgbClr val="FF0000"/>
                </a:solidFill>
              </a:rPr>
              <a:t>推薦</a:t>
            </a:r>
            <a:r>
              <a:rPr lang="en-US" altLang="zh-TW" sz="1600" dirty="0" smtClean="0">
                <a:solidFill>
                  <a:srgbClr val="FF0000"/>
                </a:solidFill>
              </a:rPr>
              <a:t>)</a:t>
            </a:r>
          </a:p>
          <a:p>
            <a:pPr>
              <a:buFont typeface="Wingdings" pitchFamily="2" charset="2"/>
              <a:buChar char="n"/>
              <a:defRPr/>
            </a:pPr>
            <a:r>
              <a:rPr lang="en-US" altLang="zh-TW" sz="1800" dirty="0" smtClean="0">
                <a:hlinkClick r:id="rId2"/>
              </a:rPr>
              <a:t>http</a:t>
            </a:r>
            <a:r>
              <a:rPr lang="en-US" altLang="zh-TW" sz="1800" dirty="0">
                <a:hlinkClick r:id="rId2"/>
              </a:rPr>
              <a:t>://</a:t>
            </a:r>
            <a:r>
              <a:rPr lang="en-US" altLang="zh-TW" sz="1800" dirty="0" smtClean="0">
                <a:hlinkClick r:id="rId2"/>
              </a:rPr>
              <a:t>www.w3schools.com/css/demo_default.htm</a:t>
            </a:r>
            <a:r>
              <a:rPr lang="zh-TW" altLang="en-US" sz="1800" dirty="0" smtClean="0"/>
              <a:t> </a:t>
            </a:r>
            <a:endParaRPr lang="en-US" altLang="zh-TW" sz="1800" dirty="0" smtClean="0"/>
          </a:p>
          <a:p>
            <a:pPr>
              <a:buFont typeface="Wingdings" pitchFamily="2" charset="2"/>
              <a:buChar char="n"/>
              <a:defRPr/>
            </a:pPr>
            <a:r>
              <a:rPr lang="zh-TW" altLang="en-US" sz="1800" u="sng" dirty="0">
                <a:solidFill>
                  <a:schemeClr val="hlink"/>
                </a:solidFill>
              </a:rPr>
              <a:t>參考</a:t>
            </a:r>
            <a:r>
              <a:rPr lang="zh-TW" altLang="en-US" sz="1800" u="sng" dirty="0">
                <a:solidFill>
                  <a:schemeClr val="hlink"/>
                </a:solidFill>
                <a:hlinkClick r:id="rId3"/>
              </a:rPr>
              <a:t> </a:t>
            </a:r>
            <a:r>
              <a:rPr lang="en-US" altLang="zh-TW" sz="1800" u="sng" dirty="0">
                <a:solidFill>
                  <a:schemeClr val="hlink"/>
                </a:solidFill>
                <a:hlinkClick r:id="rId3"/>
              </a:rPr>
              <a:t>http://www.w3schools.com/cssref</a:t>
            </a:r>
            <a:endParaRPr lang="en-US" altLang="zh-TW" sz="1800" dirty="0"/>
          </a:p>
          <a:p>
            <a:pPr>
              <a:buFont typeface="Wingdings" pitchFamily="2" charset="2"/>
              <a:buChar char="n"/>
              <a:defRPr/>
            </a:pPr>
            <a:endParaRPr lang="en-US" altLang="zh-TW" sz="2000" dirty="0" smtClean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5" name="Picture 2" descr="CSS select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713" y="1954213"/>
            <a:ext cx="5419725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0807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CSS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75" y="1346200"/>
            <a:ext cx="8110538" cy="4688541"/>
          </a:xfrm>
        </p:spPr>
      </p:pic>
    </p:spTree>
    <p:extLst>
      <p:ext uri="{BB962C8B-B14F-4D97-AF65-F5344CB8AC3E}">
        <p14:creationId xmlns:p14="http://schemas.microsoft.com/office/powerpoint/2010/main" val="37709167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CSS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n"/>
              <a:defRPr/>
            </a:pPr>
            <a:r>
              <a:rPr lang="zh-TW" altLang="en-US" dirty="0" smtClean="0"/>
              <a:t>優先權</a:t>
            </a:r>
            <a:endParaRPr lang="en-US" altLang="zh-TW" dirty="0" smtClean="0"/>
          </a:p>
          <a:p>
            <a:pPr lvl="1">
              <a:buFont typeface="Wingdings" pitchFamily="2" charset="2"/>
              <a:buChar char="n"/>
              <a:defRPr/>
            </a:pPr>
            <a:r>
              <a:rPr lang="zh-TW" altLang="en-US" dirty="0" smtClean="0"/>
              <a:t>指定</a:t>
            </a:r>
            <a:r>
              <a:rPr lang="zh-TW" altLang="en-US" dirty="0"/>
              <a:t>的層級越高或是越清楚越優先</a:t>
            </a:r>
            <a:endParaRPr lang="en-US" altLang="zh-TW" dirty="0"/>
          </a:p>
          <a:p>
            <a:pPr lvl="1">
              <a:buFont typeface="Wingdings" pitchFamily="2" charset="2"/>
              <a:buChar char="n"/>
              <a:defRPr/>
            </a:pPr>
            <a:r>
              <a:rPr lang="zh-TW" altLang="en-US" dirty="0"/>
              <a:t>頁面設定為優先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zh-TW" altLang="en-US" dirty="0"/>
              <a:t>外部載入為次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zh-TW" altLang="en-US" dirty="0"/>
              <a:t>最後設定的樣式將蓋過之前設定的樣式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dirty="0"/>
              <a:t>!important </a:t>
            </a:r>
            <a:r>
              <a:rPr lang="zh-TW" altLang="en-US" dirty="0"/>
              <a:t>為最高優先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dirty="0"/>
              <a:t>id </a:t>
            </a:r>
            <a:r>
              <a:rPr lang="zh-TW" altLang="en-US" dirty="0"/>
              <a:t>大於 </a:t>
            </a:r>
            <a:r>
              <a:rPr lang="en-US" altLang="zh-TW" dirty="0"/>
              <a:t>class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dirty="0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  <a:hlinkClick r:id="rId2"/>
              </a:rPr>
              <a:t>Sample</a:t>
            </a:r>
            <a:endParaRPr lang="en-US" altLang="zh-TW" dirty="0" smtClean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Font typeface="Wingdings" pitchFamily="2" charset="2"/>
              <a:buChar char="n"/>
              <a:defRPr/>
            </a:pPr>
            <a:r>
              <a:rPr lang="en-US" altLang="zh-TW" dirty="0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  <a:hlinkClick r:id="rId3"/>
              </a:rPr>
              <a:t>go to W3C</a:t>
            </a:r>
            <a:endParaRPr lang="en-US" altLang="zh-TW" dirty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Font typeface="Wingdings" pitchFamily="2" charset="2"/>
              <a:buChar char="n"/>
              <a:defRPr/>
            </a:pPr>
            <a:endParaRPr lang="en-US" altLang="zh-TW" dirty="0" smtClean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080480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標題 3"/>
          <p:cNvSpPr>
            <a:spLocks noGrp="1"/>
          </p:cNvSpPr>
          <p:nvPr>
            <p:ph type="title"/>
          </p:nvPr>
        </p:nvSpPr>
        <p:spPr bwMode="auto">
          <a:xfrm>
            <a:off x="498475" y="446088"/>
            <a:ext cx="8110538" cy="9001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TW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CSS</a:t>
            </a:r>
            <a:r>
              <a:rPr lang="zh-TW" alt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Selector</a:t>
            </a:r>
            <a:endParaRPr lang="zh-TW" altLang="en-US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498475" y="1511300"/>
            <a:ext cx="8110538" cy="4810125"/>
          </a:xfrm>
        </p:spPr>
        <p:txBody>
          <a:bodyPr/>
          <a:lstStyle/>
          <a:p>
            <a:pPr>
              <a:buFont typeface="Wingdings" pitchFamily="2" charset="2"/>
              <a:buChar char="n"/>
              <a:defRPr/>
            </a:pPr>
            <a:r>
              <a:rPr lang="en-US" altLang="zh-TW" sz="2400" dirty="0" smtClean="0">
                <a:hlinkClick r:id="rId2"/>
              </a:rPr>
              <a:t>Exercise</a:t>
            </a:r>
            <a:endParaRPr lang="en-US" altLang="zh-TW" sz="2400" dirty="0" smtClean="0"/>
          </a:p>
          <a:p>
            <a:pPr>
              <a:buFont typeface="Wingdings" pitchFamily="2" charset="2"/>
              <a:buChar char="n"/>
              <a:defRPr/>
            </a:pPr>
            <a:r>
              <a:rPr lang="zh-TW" altLang="en-US" sz="2400" dirty="0"/>
              <a:t>請參考下列的連結去些改</a:t>
            </a:r>
            <a:r>
              <a:rPr lang="zh-TW" altLang="en-US" sz="2400" dirty="0" smtClean="0"/>
              <a:t>這</a:t>
            </a:r>
            <a:r>
              <a:rPr lang="zh-TW" altLang="en-US" sz="2400" dirty="0"/>
              <a:t>個</a:t>
            </a:r>
            <a:r>
              <a:rPr lang="en-US" altLang="zh-TW" sz="2400" dirty="0" smtClean="0"/>
              <a:t>Exercise</a:t>
            </a:r>
          </a:p>
          <a:p>
            <a:pPr>
              <a:buFont typeface="Wingdings" pitchFamily="2" charset="2"/>
              <a:buChar char="n"/>
              <a:defRPr/>
            </a:pPr>
            <a:r>
              <a:rPr lang="zh-TW" altLang="en-US" sz="2400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  <a:hlinkClick r:id="rId3"/>
              </a:rPr>
              <a:t>參考</a:t>
            </a:r>
            <a:endParaRPr lang="en-US" altLang="zh-TW" sz="2400" dirty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Font typeface="Wingdings" pitchFamily="2" charset="2"/>
              <a:buChar char="n"/>
              <a:defRPr/>
            </a:pPr>
            <a:endParaRPr lang="en-US" altLang="zh-TW" sz="2000" b="1" dirty="0"/>
          </a:p>
          <a:p>
            <a:pPr>
              <a:buFont typeface="Wingdings" pitchFamily="2" charset="2"/>
              <a:buChar char="n"/>
              <a:defRPr/>
            </a:pPr>
            <a:endParaRPr lang="en-US" altLang="zh-TW" sz="2000" dirty="0" smtClean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070073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280" y="2204812"/>
            <a:ext cx="5056664" cy="2761205"/>
          </a:xfrm>
        </p:spPr>
      </p:pic>
    </p:spTree>
    <p:extLst>
      <p:ext uri="{BB962C8B-B14F-4D97-AF65-F5344CB8AC3E}">
        <p14:creationId xmlns:p14="http://schemas.microsoft.com/office/powerpoint/2010/main" val="374410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Introduct</a:t>
            </a:r>
            <a:r>
              <a:rPr lang="en-US" altLang="zh-TW" dirty="0" smtClean="0"/>
              <a:t> of JQuery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以網頁物件 </a:t>
            </a:r>
            <a:r>
              <a:rPr lang="en-US" altLang="zh-TW" dirty="0"/>
              <a:t>DOM </a:t>
            </a:r>
            <a:r>
              <a:rPr lang="zh-TW" altLang="en-US" dirty="0"/>
              <a:t>為</a:t>
            </a:r>
            <a:r>
              <a:rPr lang="zh-TW" altLang="en-US" dirty="0" smtClean="0"/>
              <a:t>核心</a:t>
            </a:r>
            <a:r>
              <a:rPr lang="en-US" altLang="zh-TW" dirty="0" smtClean="0"/>
              <a:t> </a:t>
            </a:r>
            <a:r>
              <a:rPr lang="zh-TW" altLang="en-US" dirty="0" smtClean="0"/>
              <a:t>，沒有</a:t>
            </a:r>
            <a:r>
              <a:rPr lang="zh-TW" altLang="en-US" dirty="0"/>
              <a:t>對 </a:t>
            </a:r>
            <a:r>
              <a:rPr lang="en-US" altLang="zh-TW" dirty="0"/>
              <a:t>JavaScript </a:t>
            </a:r>
            <a:r>
              <a:rPr lang="zh-TW" altLang="en-US" dirty="0"/>
              <a:t>原生語言進行修改</a:t>
            </a:r>
            <a:endParaRPr lang="en-US" altLang="zh-TW" dirty="0" smtClean="0"/>
          </a:p>
          <a:p>
            <a:r>
              <a:rPr lang="en-US" altLang="zh-TW" dirty="0" smtClean="0"/>
              <a:t>JavaScript </a:t>
            </a:r>
            <a:r>
              <a:rPr lang="zh-TW" altLang="en-US" dirty="0"/>
              <a:t>函式庫 </a:t>
            </a:r>
            <a:r>
              <a:rPr lang="en-US" altLang="zh-TW" dirty="0"/>
              <a:t>(</a:t>
            </a:r>
            <a:r>
              <a:rPr lang="en-US" altLang="zh-TW" dirty="0" err="1"/>
              <a:t>Javascipt</a:t>
            </a:r>
            <a:r>
              <a:rPr lang="en-US" altLang="zh-TW" dirty="0"/>
              <a:t> Framework)</a:t>
            </a:r>
            <a:endParaRPr lang="en-US" altLang="zh-TW" dirty="0" smtClean="0"/>
          </a:p>
          <a:p>
            <a:r>
              <a:rPr lang="zh-TW" altLang="en-US" dirty="0" smtClean="0"/>
              <a:t>寫出來的</a:t>
            </a:r>
            <a:r>
              <a:rPr lang="en-US" altLang="zh-TW" dirty="0" smtClean="0"/>
              <a:t>code</a:t>
            </a:r>
            <a:r>
              <a:rPr lang="zh-TW" altLang="en-US" dirty="0" smtClean="0"/>
              <a:t>比</a:t>
            </a:r>
            <a:r>
              <a:rPr lang="en-US" altLang="zh-TW" dirty="0" err="1"/>
              <a:t>J</a:t>
            </a:r>
            <a:r>
              <a:rPr lang="en-US" altLang="zh-TW" dirty="0" err="1" smtClean="0"/>
              <a:t>avascript</a:t>
            </a:r>
            <a:r>
              <a:rPr lang="zh-TW" altLang="en-US" dirty="0" smtClean="0"/>
              <a:t>大量的減少</a:t>
            </a:r>
            <a:r>
              <a:rPr lang="zh-TW" altLang="en-US" dirty="0"/>
              <a:t>許多</a:t>
            </a:r>
            <a:endParaRPr lang="en-US" altLang="zh-TW" dirty="0" smtClean="0"/>
          </a:p>
          <a:p>
            <a:r>
              <a:rPr lang="zh-TW" altLang="en-US" dirty="0" smtClean="0">
                <a:solidFill>
                  <a:srgbClr val="FF0000"/>
                </a:solidFill>
              </a:rPr>
              <a:t>方便一些抓取</a:t>
            </a:r>
            <a:r>
              <a:rPr lang="en-US" altLang="zh-TW" dirty="0" smtClean="0">
                <a:solidFill>
                  <a:srgbClr val="FF0000"/>
                </a:solidFill>
              </a:rPr>
              <a:t>DOM</a:t>
            </a:r>
            <a:r>
              <a:rPr lang="zh-TW" altLang="en-US" dirty="0" smtClean="0">
                <a:solidFill>
                  <a:srgbClr val="FF0000"/>
                </a:solidFill>
              </a:rPr>
              <a:t>的</a:t>
            </a:r>
            <a:r>
              <a:rPr lang="en-US" altLang="zh-TW" dirty="0" smtClean="0">
                <a:solidFill>
                  <a:srgbClr val="FF0000"/>
                </a:solidFill>
              </a:rPr>
              <a:t>Selectors </a:t>
            </a:r>
            <a:r>
              <a:rPr lang="zh-TW" altLang="en-US" dirty="0" smtClean="0">
                <a:solidFill>
                  <a:srgbClr val="FF0000"/>
                </a:solidFill>
              </a:rPr>
              <a:t>可以用</a:t>
            </a:r>
            <a:r>
              <a:rPr lang="en-US" altLang="zh-TW" dirty="0" smtClean="0">
                <a:solidFill>
                  <a:srgbClr val="FF0000"/>
                </a:solidFill>
              </a:rPr>
              <a:t>(</a:t>
            </a:r>
            <a:r>
              <a:rPr lang="zh-TW" altLang="en-US" dirty="0" smtClean="0">
                <a:solidFill>
                  <a:srgbClr val="FF0000"/>
                </a:solidFill>
              </a:rPr>
              <a:t>操作方式與</a:t>
            </a:r>
            <a:r>
              <a:rPr lang="en-US" altLang="zh-TW" dirty="0" smtClean="0">
                <a:solidFill>
                  <a:srgbClr val="FF0000"/>
                </a:solidFill>
              </a:rPr>
              <a:t>CSS</a:t>
            </a:r>
            <a:r>
              <a:rPr lang="zh-TW" altLang="en-US" dirty="0" smtClean="0">
                <a:solidFill>
                  <a:srgbClr val="FF0000"/>
                </a:solidFill>
              </a:rPr>
              <a:t>類似</a:t>
            </a:r>
            <a:r>
              <a:rPr lang="en-US" altLang="zh-TW" dirty="0" smtClean="0">
                <a:solidFill>
                  <a:srgbClr val="FF0000"/>
                </a:solidFill>
              </a:rPr>
              <a:t>)</a:t>
            </a:r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10817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Basic JavaScript</a:t>
            </a:r>
            <a:r>
              <a:rPr lang="zh-TW" altLang="en-US" dirty="0" smtClean="0"/>
              <a:t> 操作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Base on it </a:t>
            </a:r>
            <a:r>
              <a:rPr lang="zh-TW" altLang="en-US" dirty="0" smtClean="0"/>
              <a:t>的擴充語言很多</a:t>
            </a:r>
            <a:endParaRPr lang="en-US" altLang="zh-TW" dirty="0" smtClean="0"/>
          </a:p>
          <a:p>
            <a:r>
              <a:rPr lang="zh-TW" altLang="en-US" dirty="0" smtClean="0"/>
              <a:t>用途很廣泛</a:t>
            </a:r>
            <a:endParaRPr lang="en-US" altLang="zh-TW" dirty="0" smtClean="0"/>
          </a:p>
          <a:p>
            <a:r>
              <a:rPr lang="zh-TW" altLang="en-US" dirty="0" smtClean="0"/>
              <a:t>算是一種必學的語言</a:t>
            </a:r>
            <a:endParaRPr lang="en-US" altLang="zh-TW" dirty="0" smtClean="0"/>
          </a:p>
          <a:p>
            <a:r>
              <a:rPr lang="zh-TW" altLang="en-US" dirty="0" smtClean="0"/>
              <a:t>不嚴謹的語言</a:t>
            </a:r>
            <a:endParaRPr lang="en-US" altLang="zh-TW" dirty="0" smtClean="0"/>
          </a:p>
          <a:p>
            <a:r>
              <a:rPr lang="en-US" altLang="zh-TW" dirty="0" smtClean="0"/>
              <a:t>google console</a:t>
            </a:r>
            <a:r>
              <a:rPr lang="zh-TW" altLang="en-US" dirty="0" smtClean="0"/>
              <a:t>操作</a:t>
            </a:r>
            <a:endParaRPr lang="en-US" altLang="zh-TW" dirty="0" smtClean="0"/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06080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Selectors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n"/>
              <a:defRPr/>
            </a:pPr>
            <a:r>
              <a:rPr lang="zh-TW" altLang="en-US" sz="2000" dirty="0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選取</a:t>
            </a:r>
            <a:r>
              <a:rPr lang="zh-TW" altLang="en-US" sz="20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一個或多個</a:t>
            </a:r>
            <a:r>
              <a:rPr lang="en-US" altLang="zh-TW" sz="2000" dirty="0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DOM</a:t>
            </a:r>
            <a:r>
              <a:rPr lang="zh-TW" altLang="en-US" sz="2000" dirty="0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元素的簡化</a:t>
            </a:r>
            <a:r>
              <a:rPr lang="en-US" altLang="zh-TW" sz="2000" dirty="0" err="1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js</a:t>
            </a:r>
            <a:r>
              <a:rPr lang="zh-TW" altLang="en-US" sz="2000" dirty="0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方法</a:t>
            </a:r>
            <a:endParaRPr lang="en-US" altLang="zh-TW" sz="2000" dirty="0" smtClean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Font typeface="Wingdings" pitchFamily="2" charset="2"/>
              <a:buChar char="n"/>
              <a:defRPr/>
            </a:pPr>
            <a:r>
              <a:rPr lang="en-US" altLang="zh-TW" sz="2000" dirty="0" smtClean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JQuery</a:t>
            </a:r>
            <a:r>
              <a:rPr lang="en-US" altLang="zh-TW" sz="2000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($) Ready </a:t>
            </a:r>
          </a:p>
          <a:p>
            <a:pPr lvl="1">
              <a:defRPr/>
            </a:pPr>
            <a:r>
              <a:rPr lang="en-US" altLang="zh-TW" sz="1600" dirty="0"/>
              <a:t>$( document ).ready( handler )</a:t>
            </a:r>
          </a:p>
          <a:p>
            <a:pPr lvl="1">
              <a:defRPr/>
            </a:pPr>
            <a:r>
              <a:rPr lang="en-US" altLang="zh-TW" sz="1600" dirty="0"/>
              <a:t>$().ready( handler ) (this is not recommended)</a:t>
            </a:r>
          </a:p>
          <a:p>
            <a:pPr lvl="1">
              <a:defRPr/>
            </a:pPr>
            <a:r>
              <a:rPr lang="en-US" altLang="zh-TW" sz="1600" dirty="0"/>
              <a:t>$( handler )   =&gt;</a:t>
            </a:r>
            <a:r>
              <a:rPr lang="zh-TW" altLang="en-US" sz="1600" dirty="0"/>
              <a:t>常用</a:t>
            </a:r>
            <a:endParaRPr lang="en-US" altLang="zh-TW" sz="1600" dirty="0">
              <a:solidFill>
                <a:srgbClr val="404040"/>
              </a:solidFill>
              <a:latin typeface="微軟正黑體" pitchFamily="34" charset="-120"/>
              <a:ea typeface="微軟正黑體" pitchFamily="34" charset="-120"/>
            </a:endParaRPr>
          </a:p>
          <a:p>
            <a:pPr lvl="1">
              <a:buFont typeface="Wingdings" pitchFamily="2" charset="2"/>
              <a:buChar char="n"/>
              <a:defRPr/>
            </a:pPr>
            <a:r>
              <a:rPr lang="zh-TW" altLang="en-US" sz="1600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取代</a:t>
            </a:r>
            <a:r>
              <a:rPr lang="en-US" altLang="zh-TW" sz="1600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&lt;body </a:t>
            </a:r>
            <a:r>
              <a:rPr lang="en-US" altLang="zh-TW" sz="1600" dirty="0" err="1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onLoad</a:t>
            </a:r>
            <a:r>
              <a:rPr lang="en-US" altLang="zh-TW" sz="1600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=</a:t>
            </a:r>
            <a:r>
              <a:rPr lang="en-US" altLang="zh-TW" sz="1600" dirty="0"/>
              <a:t>"</a:t>
            </a:r>
            <a:r>
              <a:rPr lang="en-US" altLang="zh-TW" sz="1600" dirty="0" err="1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init</a:t>
            </a:r>
            <a:r>
              <a:rPr lang="en-US" altLang="zh-TW" sz="1600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()</a:t>
            </a:r>
            <a:r>
              <a:rPr lang="en-US" altLang="zh-TW" sz="1600" dirty="0"/>
              <a:t>"</a:t>
            </a:r>
            <a:r>
              <a:rPr lang="en-US" altLang="zh-TW" sz="1600" dirty="0">
                <a:solidFill>
                  <a:srgbClr val="404040"/>
                </a:solidFill>
                <a:latin typeface="微軟正黑體" pitchFamily="34" charset="-120"/>
                <a:ea typeface="微軟正黑體" pitchFamily="34" charset="-120"/>
              </a:rPr>
              <a:t>/&gt;</a:t>
            </a:r>
          </a:p>
          <a:p>
            <a:pPr lvl="2">
              <a:buFont typeface="Wingdings" pitchFamily="2" charset="2"/>
              <a:buChar char="n"/>
              <a:defRPr/>
            </a:pPr>
            <a:r>
              <a:rPr lang="en-US" altLang="zh-TW" sz="1200" dirty="0" err="1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Onload</a:t>
            </a:r>
            <a:r>
              <a:rPr lang="en-US" altLang="zh-TW" sz="12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  vs </a:t>
            </a:r>
            <a:r>
              <a:rPr lang="en-US" altLang="zh-TW" sz="12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Ready</a:t>
            </a:r>
            <a:endParaRPr lang="en-US" altLang="zh-TW" sz="2000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Font typeface="Wingdings" pitchFamily="2" charset="2"/>
              <a:buChar char="n"/>
              <a:defRPr/>
            </a:pPr>
            <a:r>
              <a:rPr lang="zh-TW" altLang="en-US" sz="20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取代</a:t>
            </a:r>
            <a:r>
              <a:rPr lang="en-US" altLang="zh-TW" sz="2000" dirty="0" err="1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js</a:t>
            </a:r>
            <a:r>
              <a:rPr lang="zh-TW" altLang="en-US" sz="20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000" dirty="0" err="1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getElementsByXXX</a:t>
            </a:r>
            <a:endParaRPr lang="en-US" altLang="zh-TW" sz="2000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$(</a:t>
            </a:r>
            <a:r>
              <a:rPr lang="en-US" altLang="zh-TW" sz="1600" dirty="0"/>
              <a:t>"a"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) =&gt; </a:t>
            </a:r>
            <a:r>
              <a:rPr lang="en-US" altLang="zh-TW" sz="1600" dirty="0" err="1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document.getElementsByTagName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en-US" altLang="zh-TW" sz="1600" dirty="0"/>
              <a:t>"a"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);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$(</a:t>
            </a:r>
            <a:r>
              <a:rPr lang="en-US" altLang="zh-TW" sz="1600" dirty="0"/>
              <a:t>"#a"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) =&gt; </a:t>
            </a:r>
            <a:r>
              <a:rPr lang="en-US" altLang="zh-TW" sz="1600" dirty="0" err="1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document.getElementById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en-US" altLang="zh-TW" sz="1600" dirty="0"/>
              <a:t>"a"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);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$(</a:t>
            </a:r>
            <a:r>
              <a:rPr lang="en-US" altLang="zh-TW" sz="1600" dirty="0"/>
              <a:t>"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.a</a:t>
            </a:r>
            <a:r>
              <a:rPr lang="en-US" altLang="zh-TW" sz="1600" dirty="0"/>
              <a:t>"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) =&gt; </a:t>
            </a:r>
            <a:r>
              <a:rPr lang="en-US" altLang="zh-TW" sz="1600" dirty="0" err="1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document.getElementsByClassName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en-US" altLang="zh-TW" sz="1600" dirty="0"/>
              <a:t>"a"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);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$(</a:t>
            </a:r>
            <a:r>
              <a:rPr lang="en-US" altLang="zh-TW" sz="1600" dirty="0"/>
              <a:t>"[name=a]"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) =&gt; </a:t>
            </a:r>
            <a:r>
              <a:rPr lang="en-US" altLang="zh-TW" sz="1600" dirty="0" err="1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document.getElementsByName</a:t>
            </a:r>
            <a:r>
              <a:rPr lang="en-US" altLang="zh-TW" sz="16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en-US" altLang="zh-TW" sz="1600" dirty="0"/>
              <a:t>"a</a:t>
            </a:r>
            <a:r>
              <a:rPr lang="en-US" altLang="zh-TW" sz="1600" dirty="0" smtClean="0"/>
              <a:t>"</a:t>
            </a:r>
            <a:r>
              <a:rPr lang="en-US" altLang="zh-TW" sz="16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);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3431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Exercise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/>
              </a:rPr>
              <a:t>Link</a:t>
            </a:r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852" y="2301239"/>
            <a:ext cx="8594184" cy="1502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071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Prepare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hlinkClick r:id="rId3" action="ppaction://hlinkfile"/>
              </a:rPr>
              <a:t>教育訓練投影片跟</a:t>
            </a:r>
            <a:r>
              <a:rPr lang="en-US" altLang="zh-TW" dirty="0" smtClean="0">
                <a:hlinkClick r:id="rId3" action="ppaction://hlinkfile"/>
              </a:rPr>
              <a:t>kendo</a:t>
            </a:r>
            <a:r>
              <a:rPr lang="zh-TW" altLang="en-US" dirty="0" smtClean="0">
                <a:hlinkClick r:id="rId3" action="ppaction://hlinkfile"/>
              </a:rPr>
              <a:t>元件</a:t>
            </a:r>
            <a:endParaRPr lang="en-US" altLang="zh-TW" dirty="0" smtClean="0">
              <a:hlinkClick r:id="rId4"/>
            </a:endParaRPr>
          </a:p>
          <a:p>
            <a:r>
              <a:rPr lang="en-US" altLang="zh-TW" dirty="0" err="1" smtClean="0">
                <a:hlinkClick r:id="rId4"/>
              </a:rPr>
              <a:t>jsfiddle</a:t>
            </a:r>
            <a:r>
              <a:rPr lang="en-US" altLang="zh-TW" dirty="0" smtClean="0"/>
              <a:t> (</a:t>
            </a:r>
            <a:r>
              <a:rPr lang="zh-TW" altLang="en-US" dirty="0" smtClean="0"/>
              <a:t>課堂練習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en-US" altLang="zh-TW" dirty="0" smtClean="0"/>
              <a:t>Chrome browser</a:t>
            </a:r>
            <a:r>
              <a:rPr lang="zh-TW" altLang="en-US" dirty="0" smtClean="0"/>
              <a:t> </a:t>
            </a:r>
            <a:r>
              <a:rPr lang="en-US" altLang="zh-TW" dirty="0" smtClean="0"/>
              <a:t>(</a:t>
            </a:r>
            <a:r>
              <a:rPr lang="zh-TW" altLang="en-US" dirty="0" smtClean="0"/>
              <a:t>介紹</a:t>
            </a:r>
            <a:r>
              <a:rPr lang="en-US" altLang="zh-TW" dirty="0" smtClean="0"/>
              <a:t>debugger tool)</a:t>
            </a:r>
          </a:p>
          <a:p>
            <a:r>
              <a:rPr lang="en-US" altLang="zh-TW" dirty="0" smtClean="0"/>
              <a:t>Vs code or Atom or Sublime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777873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Event Handle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n"/>
              <a:defRPr/>
            </a:pPr>
            <a:r>
              <a:rPr lang="en-US" altLang="zh-TW" sz="2400" b="1" dirty="0" err="1" smtClean="0"/>
              <a:t>CallBack</a:t>
            </a:r>
            <a:r>
              <a:rPr lang="en-US" altLang="zh-TW" sz="2400" b="1" dirty="0" smtClean="0"/>
              <a:t> Function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2000" b="1" dirty="0" err="1"/>
              <a:t>v</a:t>
            </a:r>
            <a:r>
              <a:rPr lang="en-US" altLang="zh-TW" sz="2000" b="1" dirty="0" err="1" smtClean="0"/>
              <a:t>ar</a:t>
            </a:r>
            <a:r>
              <a:rPr lang="en-US" altLang="zh-TW" sz="2000" b="1" dirty="0" smtClean="0"/>
              <a:t> fun = function(){ </a:t>
            </a:r>
            <a:r>
              <a:rPr lang="en-US" altLang="zh-TW" sz="2000" b="1" dirty="0" err="1" smtClean="0"/>
              <a:t>xxxx</a:t>
            </a:r>
            <a:r>
              <a:rPr lang="en-US" altLang="zh-TW" sz="2000" b="1" dirty="0" smtClean="0"/>
              <a:t>} =&gt;</a:t>
            </a:r>
            <a:r>
              <a:rPr lang="zh-TW" altLang="en-US" sz="2000" b="1" dirty="0" smtClean="0"/>
              <a:t>把</a:t>
            </a:r>
            <a:r>
              <a:rPr lang="en-US" altLang="zh-TW" sz="2000" b="1" dirty="0" smtClean="0"/>
              <a:t>fun</a:t>
            </a:r>
            <a:r>
              <a:rPr lang="zh-TW" altLang="en-US" sz="2000" b="1" dirty="0" smtClean="0"/>
              <a:t>當變數給別人去執行</a:t>
            </a:r>
            <a:endParaRPr lang="en-US" altLang="zh-TW" sz="2000" b="1" dirty="0" smtClean="0"/>
          </a:p>
          <a:p>
            <a:pPr>
              <a:buFont typeface="Wingdings" pitchFamily="2" charset="2"/>
              <a:buChar char="n"/>
              <a:defRPr/>
            </a:pPr>
            <a:r>
              <a:rPr lang="en-US" altLang="zh-TW" sz="2400" b="1" dirty="0" smtClean="0"/>
              <a:t>Event </a:t>
            </a:r>
            <a:r>
              <a:rPr lang="en-US" altLang="zh-TW" sz="2400" b="1" dirty="0"/>
              <a:t>handle</a:t>
            </a:r>
          </a:p>
          <a:p>
            <a:pPr lvl="1">
              <a:buFont typeface="Wingdings" pitchFamily="2" charset="2"/>
              <a:buChar char="n"/>
              <a:defRPr/>
            </a:pPr>
            <a:r>
              <a:rPr lang="en-US" altLang="zh-TW" sz="2000" b="1" dirty="0"/>
              <a:t>on (after </a:t>
            </a:r>
            <a:r>
              <a:rPr lang="en-US" altLang="zh-TW" sz="2000" b="1" dirty="0" err="1"/>
              <a:t>jquery</a:t>
            </a:r>
            <a:r>
              <a:rPr lang="en-US" altLang="zh-TW" sz="2000" b="1" dirty="0"/>
              <a:t> 1.7+)</a:t>
            </a:r>
          </a:p>
          <a:p>
            <a:pPr lvl="2">
              <a:buFont typeface="Wingdings" pitchFamily="2" charset="2"/>
              <a:buChar char="n"/>
              <a:defRPr/>
            </a:pPr>
            <a:r>
              <a:rPr lang="en-US" altLang="zh-TW" sz="1600" dirty="0"/>
              <a:t>$( "#members li a" ).on( "click", function( e ) {} );</a:t>
            </a:r>
            <a:endParaRPr lang="en-US" altLang="zh-TW" sz="1600" b="1" dirty="0"/>
          </a:p>
          <a:p>
            <a:pPr lvl="2">
              <a:defRPr/>
            </a:pPr>
            <a:r>
              <a:rPr lang="en-US" altLang="zh-TW" sz="1600" dirty="0"/>
              <a:t>$( document ).on( "click", "#members li a", function( e ) {} );</a:t>
            </a:r>
          </a:p>
          <a:p>
            <a:pPr lvl="2">
              <a:defRPr/>
            </a:pPr>
            <a:r>
              <a:rPr lang="en-US" altLang="zh-TW" sz="1600" dirty="0"/>
              <a:t>$( "#members" ).on( "click", "li a", function( e ) {} );</a:t>
            </a:r>
          </a:p>
          <a:p>
            <a:pPr lvl="1">
              <a:defRPr/>
            </a:pPr>
            <a:r>
              <a:rPr lang="en-US" altLang="zh-TW" sz="1600" dirty="0"/>
              <a:t> </a:t>
            </a:r>
            <a:r>
              <a:rPr lang="en-US" altLang="zh-TW" sz="2000" b="1" dirty="0"/>
              <a:t>trigger</a:t>
            </a:r>
          </a:p>
          <a:p>
            <a:pPr lvl="2">
              <a:defRPr/>
            </a:pPr>
            <a:r>
              <a:rPr lang="en-US" altLang="zh-TW" sz="1600" dirty="0"/>
              <a:t>$( "#members li a" ).on("customer", function( e ) {} );</a:t>
            </a:r>
          </a:p>
          <a:p>
            <a:pPr lvl="2">
              <a:defRPr/>
            </a:pPr>
            <a:r>
              <a:rPr lang="en-US" altLang="zh-TW" sz="1600" dirty="0"/>
              <a:t>$( "#members li a" ).trigger("customer");</a:t>
            </a:r>
            <a:endParaRPr lang="en-US" altLang="zh-TW" sz="1600" b="1" dirty="0"/>
          </a:p>
        </p:txBody>
      </p:sp>
    </p:spTree>
    <p:extLst>
      <p:ext uri="{BB962C8B-B14F-4D97-AF65-F5344CB8AC3E}">
        <p14:creationId xmlns:p14="http://schemas.microsoft.com/office/powerpoint/2010/main" val="76857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75" y="2449830"/>
            <a:ext cx="7576964" cy="262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Introduction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Telerik</a:t>
            </a:r>
            <a:r>
              <a:rPr lang="en-US" altLang="zh-TW" dirty="0" smtClean="0"/>
              <a:t> Company</a:t>
            </a:r>
          </a:p>
          <a:p>
            <a:r>
              <a:rPr lang="en-US" altLang="zh-TW" dirty="0" smtClean="0"/>
              <a:t>70</a:t>
            </a:r>
            <a:r>
              <a:rPr lang="en-US" altLang="zh-TW" dirty="0"/>
              <a:t>+ </a:t>
            </a:r>
            <a:r>
              <a:rPr lang="en-US" altLang="zh-TW" dirty="0">
                <a:solidFill>
                  <a:srgbClr val="FF0000"/>
                </a:solidFill>
              </a:rPr>
              <a:t>jQuery-based</a:t>
            </a:r>
            <a:r>
              <a:rPr lang="en-US" altLang="zh-TW" dirty="0"/>
              <a:t> UI widgets and 11 frameworks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Seamless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FF0000"/>
                </a:solidFill>
              </a:rPr>
              <a:t>AngularJS and Bootstrap</a:t>
            </a:r>
            <a:r>
              <a:rPr lang="en-US" altLang="zh-TW" dirty="0"/>
              <a:t> integration</a:t>
            </a:r>
          </a:p>
          <a:p>
            <a:r>
              <a:rPr lang="en-US" altLang="zh-TW" dirty="0"/>
              <a:t>Web components </a:t>
            </a:r>
            <a:r>
              <a:rPr lang="en-US" altLang="zh-TW" dirty="0" smtClean="0"/>
              <a:t>support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 mobile app</a:t>
            </a:r>
            <a:endParaRPr lang="en-US" altLang="zh-TW" dirty="0"/>
          </a:p>
          <a:p>
            <a:r>
              <a:rPr lang="en-US" altLang="zh-TW" dirty="0"/>
              <a:t>Offline data storage engine</a:t>
            </a:r>
          </a:p>
          <a:p>
            <a:r>
              <a:rPr lang="en-US" altLang="zh-TW" dirty="0"/>
              <a:t>Easy-to-use library with polished UI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116249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Kendo Relation link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http://dojo.telerik.com</a:t>
            </a:r>
            <a:r>
              <a:rPr lang="en-US" altLang="zh-TW" dirty="0" smtClean="0">
                <a:hlinkClick r:id="rId2"/>
              </a:rPr>
              <a:t>/</a:t>
            </a:r>
            <a:r>
              <a:rPr lang="en-US" altLang="zh-TW" dirty="0" smtClean="0"/>
              <a:t>   (</a:t>
            </a:r>
            <a:r>
              <a:rPr lang="zh-TW" altLang="en-US" dirty="0" smtClean="0"/>
              <a:t>類似</a:t>
            </a:r>
            <a:r>
              <a:rPr lang="en-US" altLang="zh-TW" dirty="0" err="1" smtClean="0"/>
              <a:t>jsfiddle</a:t>
            </a:r>
            <a:r>
              <a:rPr lang="en-US" altLang="zh-TW" dirty="0" smtClean="0"/>
              <a:t>)</a:t>
            </a:r>
          </a:p>
          <a:p>
            <a:r>
              <a:rPr lang="en-US" altLang="zh-TW" dirty="0">
                <a:hlinkClick r:id="rId3"/>
              </a:rPr>
              <a:t>http://demos.telerik.com/kendo-ui</a:t>
            </a:r>
            <a:r>
              <a:rPr lang="en-US" altLang="zh-TW" dirty="0" smtClean="0">
                <a:hlinkClick r:id="rId3"/>
              </a:rPr>
              <a:t>/</a:t>
            </a:r>
            <a:r>
              <a:rPr lang="en-US" altLang="zh-TW" dirty="0" smtClean="0"/>
              <a:t> (component demo)</a:t>
            </a:r>
          </a:p>
          <a:p>
            <a:r>
              <a:rPr lang="en-US" altLang="zh-TW" dirty="0">
                <a:hlinkClick r:id="rId4"/>
              </a:rPr>
              <a:t>http://</a:t>
            </a:r>
            <a:r>
              <a:rPr lang="en-US" altLang="zh-TW" dirty="0" smtClean="0">
                <a:hlinkClick r:id="rId4"/>
              </a:rPr>
              <a:t>docs.telerik.com/kendo-ui/introduction</a:t>
            </a:r>
            <a:r>
              <a:rPr lang="en-US" altLang="zh-TW" dirty="0" smtClean="0"/>
              <a:t> (</a:t>
            </a:r>
            <a:r>
              <a:rPr lang="zh-TW" altLang="en-US" dirty="0" smtClean="0"/>
              <a:t>官方教學</a:t>
            </a:r>
            <a:r>
              <a:rPr lang="en-US" altLang="zh-TW" dirty="0" smtClean="0"/>
              <a:t>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4175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Include library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7" name="Picture 3" descr="C:\Users\diabee\Desktop\FireShot Capture 3 - Getting Started with Kendo UI_ - http___docs.telerik.com_kendo-ui_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62" y="1392238"/>
            <a:ext cx="8829676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466884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Include library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Kendo UI CDN Services</a:t>
            </a:r>
          </a:p>
          <a:p>
            <a:pPr lvl="1"/>
            <a:r>
              <a:rPr lang="en-US" altLang="zh-TW" dirty="0"/>
              <a:t>https://</a:t>
            </a:r>
            <a:r>
              <a:rPr lang="en-US" altLang="zh-TW" dirty="0" smtClean="0"/>
              <a:t>kendo.cdn.telerik.com/</a:t>
            </a:r>
            <a:r>
              <a:rPr lang="zh-TW" altLang="en-US" dirty="0" smtClean="0"/>
              <a:t>版本號</a:t>
            </a:r>
            <a:r>
              <a:rPr lang="en-US" altLang="zh-TW" dirty="0" smtClean="0"/>
              <a:t>/</a:t>
            </a:r>
            <a:r>
              <a:rPr lang="en-US" altLang="zh-TW" dirty="0" err="1" smtClean="0"/>
              <a:t>js</a:t>
            </a:r>
            <a:r>
              <a:rPr lang="zh-TW" altLang="en-US" dirty="0" smtClean="0"/>
              <a:t>或</a:t>
            </a:r>
            <a:r>
              <a:rPr lang="en-US" altLang="zh-TW" dirty="0" err="1" smtClean="0"/>
              <a:t>css</a:t>
            </a:r>
            <a:r>
              <a:rPr lang="en-US" altLang="zh-TW" dirty="0" smtClean="0"/>
              <a:t>/</a:t>
            </a:r>
            <a:r>
              <a:rPr lang="en-US" altLang="zh-TW" dirty="0" err="1" smtClean="0"/>
              <a:t>js</a:t>
            </a:r>
            <a:r>
              <a:rPr lang="zh-TW" altLang="en-US" dirty="0" smtClean="0"/>
              <a:t>或</a:t>
            </a:r>
            <a:r>
              <a:rPr lang="en-US" altLang="zh-TW" dirty="0" err="1" smtClean="0"/>
              <a:t>css</a:t>
            </a:r>
            <a:r>
              <a:rPr lang="zh-TW" altLang="en-US" dirty="0" smtClean="0"/>
              <a:t>元件名稱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pPr lvl="1"/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3074" name="Picture 2" descr="C:\Users\diabee\Desktop\FireShot Capture 4 - Use Kendo UI with CDN Services_ - http___docs.telerik.com_kendo-ui_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3036888"/>
            <a:ext cx="84201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29546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Include library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注意</a:t>
            </a:r>
            <a:r>
              <a:rPr lang="en-US" altLang="zh-TW" dirty="0"/>
              <a:t>K</a:t>
            </a:r>
            <a:r>
              <a:rPr lang="en-US" altLang="zh-TW" dirty="0" smtClean="0"/>
              <a:t>endo UI</a:t>
            </a:r>
            <a:r>
              <a:rPr lang="zh-TW" altLang="en-US" dirty="0" smtClean="0"/>
              <a:t> 所支援的版本號</a:t>
            </a:r>
            <a:r>
              <a:rPr lang="en-US" altLang="zh-TW" dirty="0" smtClean="0"/>
              <a:t> </a:t>
            </a:r>
            <a:endParaRPr lang="zh-TW" altLang="en-US" dirty="0"/>
          </a:p>
        </p:txBody>
      </p:sp>
      <p:pic>
        <p:nvPicPr>
          <p:cNvPr id="4" name="Picture 3" descr="C:\Users\diabee\Desktop\FireShot Capture 5 - JavaScript Prerequisites_ - http___docs.telerik.com_kendo-ui_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65" y="1663700"/>
            <a:ext cx="8547757" cy="364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79416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Web Widgets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98475" y="1511302"/>
            <a:ext cx="5570729" cy="4810049"/>
          </a:xfrm>
        </p:spPr>
        <p:txBody>
          <a:bodyPr/>
          <a:lstStyle/>
          <a:p>
            <a:r>
              <a:rPr lang="zh-TW" altLang="en-US" dirty="0" smtClean="0"/>
              <a:t>基本的使用方式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定義一個</a:t>
            </a:r>
            <a:r>
              <a:rPr lang="en-US" altLang="zh-TW" dirty="0" err="1" smtClean="0"/>
              <a:t>dom</a:t>
            </a:r>
            <a:r>
              <a:rPr lang="en-US" altLang="zh-TW" dirty="0" smtClean="0"/>
              <a:t> (ex. &lt;div&gt;</a:t>
            </a:r>
            <a:r>
              <a:rPr lang="zh-TW" altLang="en-US" dirty="0" smtClean="0">
                <a:latin typeface="PMingLiU" panose="02020500000000000000" pitchFamily="18" charset="-120"/>
                <a:ea typeface="PMingLiU" panose="02020500000000000000" pitchFamily="18" charset="-120"/>
              </a:rPr>
              <a:t>、</a:t>
            </a:r>
            <a:r>
              <a:rPr lang="en-US" altLang="zh-TW" dirty="0" smtClean="0"/>
              <a:t>&lt;input&gt;)</a:t>
            </a:r>
          </a:p>
          <a:p>
            <a:pPr lvl="1"/>
            <a:r>
              <a:rPr lang="en-US" altLang="zh-TW" dirty="0" err="1" smtClean="0"/>
              <a:t>Selector.kendo</a:t>
            </a:r>
            <a:r>
              <a:rPr lang="en-US" altLang="zh-TW" dirty="0" smtClean="0"/>
              <a:t>+(Web Widgets Name)</a:t>
            </a:r>
          </a:p>
          <a:p>
            <a:pPr lvl="2"/>
            <a:r>
              <a:rPr lang="en-US" altLang="zh-TW" dirty="0" smtClean="0"/>
              <a:t>Ex: $(“#id”).</a:t>
            </a:r>
            <a:r>
              <a:rPr lang="en-US" altLang="zh-TW" dirty="0" err="1" smtClean="0"/>
              <a:t>kendoButton</a:t>
            </a:r>
            <a:r>
              <a:rPr lang="en-US" altLang="zh-TW" dirty="0" smtClean="0"/>
              <a:t>();</a:t>
            </a:r>
          </a:p>
          <a:p>
            <a:pPr lvl="1"/>
            <a:r>
              <a:rPr lang="zh-TW" altLang="en-US" dirty="0" smtClean="0"/>
              <a:t>設定相關的參數屬性讓這個</a:t>
            </a:r>
            <a:r>
              <a:rPr lang="en-US" altLang="zh-TW" dirty="0" smtClean="0"/>
              <a:t>widget</a:t>
            </a:r>
            <a:r>
              <a:rPr lang="zh-TW" altLang="en-US" dirty="0" smtClean="0"/>
              <a:t>動起來</a:t>
            </a:r>
            <a:endParaRPr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5547" y="320040"/>
            <a:ext cx="2638425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403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簡單的</a:t>
            </a:r>
            <a:r>
              <a:rPr lang="en-US" altLang="zh-TW" dirty="0" smtClean="0"/>
              <a:t>Kendo Button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kendoButton</a:t>
            </a:r>
            <a:r>
              <a:rPr lang="en-US" altLang="zh-TW" dirty="0" smtClean="0"/>
              <a:t>()</a:t>
            </a:r>
          </a:p>
          <a:p>
            <a:pPr lvl="1"/>
            <a:r>
              <a:rPr lang="en-US" altLang="zh-TW" dirty="0" smtClean="0"/>
              <a:t>enable</a:t>
            </a:r>
          </a:p>
          <a:p>
            <a:pPr lvl="1"/>
            <a:r>
              <a:rPr lang="en-US" altLang="zh-TW" dirty="0" smtClean="0"/>
              <a:t>click</a:t>
            </a:r>
          </a:p>
          <a:p>
            <a:pPr lvl="1"/>
            <a:r>
              <a:rPr lang="en-US" altLang="zh-TW" dirty="0"/>
              <a:t>icon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spriteCssClass</a:t>
            </a:r>
            <a:endParaRPr lang="en-US" altLang="zh-TW" dirty="0"/>
          </a:p>
          <a:p>
            <a:r>
              <a:rPr lang="en-US" altLang="zh-TW" dirty="0" smtClean="0"/>
              <a:t>Grouping button</a:t>
            </a:r>
          </a:p>
          <a:p>
            <a:pPr lvl="1"/>
            <a:r>
              <a:rPr lang="en-US" altLang="zh-TW" dirty="0" err="1" smtClean="0"/>
              <a:t>kendo.init</a:t>
            </a:r>
            <a:r>
              <a:rPr lang="en-US" altLang="zh-TW" dirty="0" smtClean="0"/>
              <a:t>(“#</a:t>
            </a:r>
            <a:r>
              <a:rPr lang="en-US" altLang="zh-TW" dirty="0" err="1" smtClean="0"/>
              <a:t>groupContainer</a:t>
            </a:r>
            <a:r>
              <a:rPr lang="en-US" altLang="zh-TW" dirty="0" smtClean="0"/>
              <a:t>”);</a:t>
            </a:r>
          </a:p>
          <a:p>
            <a:pPr lvl="1"/>
            <a:r>
              <a:rPr lang="en-US" altLang="zh-TW" dirty="0" smtClean="0"/>
              <a:t>data-role=“button”( </a:t>
            </a:r>
            <a:r>
              <a:rPr lang="zh-TW" altLang="en-US" dirty="0" smtClean="0"/>
              <a:t>為了少寫一些</a:t>
            </a:r>
            <a:r>
              <a:rPr lang="en-US" altLang="zh-TW" dirty="0" err="1" smtClean="0"/>
              <a:t>javascript</a:t>
            </a:r>
            <a:r>
              <a:rPr lang="en-US" altLang="zh-TW" dirty="0" smtClean="0"/>
              <a:t>)</a:t>
            </a:r>
          </a:p>
          <a:p>
            <a:endParaRPr lang="en-US" altLang="zh-TW" dirty="0" smtClean="0"/>
          </a:p>
          <a:p>
            <a:pPr lvl="1"/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4393" y="2133631"/>
            <a:ext cx="8567737" cy="113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9715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Exercise(10</a:t>
            </a:r>
            <a:r>
              <a:rPr lang="zh-TW" altLang="en-US" dirty="0" smtClean="0"/>
              <a:t>分鐘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8119" y="2054728"/>
            <a:ext cx="4147979" cy="313131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60" y="1905000"/>
            <a:ext cx="4333935" cy="3303603"/>
          </a:xfrm>
          <a:prstGeom prst="rect">
            <a:avLst/>
          </a:prstGeom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498475" y="1346200"/>
            <a:ext cx="8110939" cy="899462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kern="1200">
                <a:solidFill>
                  <a:srgbClr val="2861B8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accent1"/>
                </a:solidFill>
                <a:latin typeface="Franklin Gothic Book" charset="0"/>
                <a:ea typeface="新細明體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accent1"/>
                </a:solidFill>
                <a:latin typeface="Franklin Gothic Book" charset="0"/>
                <a:ea typeface="新細明體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accent1"/>
                </a:solidFill>
                <a:latin typeface="Franklin Gothic Book" charset="0"/>
                <a:ea typeface="新細明體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accent1"/>
                </a:solidFill>
                <a:latin typeface="Franklin Gothic Book" charset="0"/>
                <a:ea typeface="新細明體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accent1"/>
                </a:solidFill>
                <a:latin typeface="Franklin Gothic Book" charset="0"/>
                <a:ea typeface="新細明體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accent1"/>
                </a:solidFill>
                <a:latin typeface="Franklin Gothic Book" charset="0"/>
                <a:ea typeface="新細明體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accent1"/>
                </a:solidFill>
                <a:latin typeface="Franklin Gothic Book" charset="0"/>
                <a:ea typeface="新細明體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accent1"/>
                </a:solidFill>
                <a:latin typeface="Franklin Gothic Book" charset="0"/>
                <a:ea typeface="新細明體" pitchFamily="18" charset="-120"/>
              </a:defRPr>
            </a:lvl9pPr>
          </a:lstStyle>
          <a:p>
            <a:r>
              <a:rPr lang="zh-TW" altLang="en-US" dirty="0" smtClean="0">
                <a:solidFill>
                  <a:schemeClr val="tx1"/>
                </a:solidFill>
              </a:rPr>
              <a:t>實做一個按鈕 可以操作主要</a:t>
            </a:r>
            <a:r>
              <a:rPr lang="en-US" altLang="zh-TW" dirty="0" smtClean="0">
                <a:solidFill>
                  <a:schemeClr val="tx1"/>
                </a:solidFill>
              </a:rPr>
              <a:t>button</a:t>
            </a:r>
            <a:r>
              <a:rPr lang="zh-TW" altLang="en-US" dirty="0" smtClean="0">
                <a:solidFill>
                  <a:schemeClr val="tx1"/>
                </a:solidFill>
              </a:rPr>
              <a:t>的</a:t>
            </a:r>
            <a:r>
              <a:rPr lang="en-US" altLang="zh-TW" dirty="0" smtClean="0">
                <a:solidFill>
                  <a:schemeClr val="tx1"/>
                </a:solidFill>
              </a:rPr>
              <a:t>enable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799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35" y="2504611"/>
            <a:ext cx="4567079" cy="2401400"/>
          </a:xfrm>
        </p:spPr>
      </p:pic>
    </p:spTree>
    <p:extLst>
      <p:ext uri="{BB962C8B-B14F-4D97-AF65-F5344CB8AC3E}">
        <p14:creationId xmlns:p14="http://schemas.microsoft.com/office/powerpoint/2010/main" val="250964858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*</a:t>
            </a:r>
            <a:r>
              <a:rPr lang="en-US" altLang="zh-TW" dirty="0" smtClean="0"/>
              <a:t>Kendo Grid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優化</a:t>
            </a:r>
            <a:r>
              <a:rPr lang="en-US" altLang="zh-TW" dirty="0" smtClean="0"/>
              <a:t>HTML Table</a:t>
            </a:r>
          </a:p>
          <a:p>
            <a:r>
              <a:rPr lang="zh-TW" altLang="en-US" dirty="0" smtClean="0"/>
              <a:t>基本的</a:t>
            </a:r>
            <a:r>
              <a:rPr lang="en-US" altLang="zh-TW" dirty="0" smtClean="0"/>
              <a:t>Grid</a:t>
            </a:r>
            <a:r>
              <a:rPr lang="zh-TW" altLang="en-US" dirty="0" smtClean="0"/>
              <a:t> </a:t>
            </a:r>
            <a:r>
              <a:rPr lang="en-US" altLang="zh-TW" dirty="0" smtClean="0"/>
              <a:t>CRUD</a:t>
            </a:r>
          </a:p>
          <a:p>
            <a:r>
              <a:rPr lang="zh-TW" altLang="en-US" dirty="0" smtClean="0"/>
              <a:t>可以在</a:t>
            </a:r>
            <a:r>
              <a:rPr lang="en-US" altLang="zh-TW" dirty="0" smtClean="0"/>
              <a:t>local</a:t>
            </a:r>
            <a:r>
              <a:rPr lang="zh-TW" altLang="en-US" dirty="0" smtClean="0"/>
              <a:t>處理 也可以在</a:t>
            </a:r>
            <a:r>
              <a:rPr lang="en-US" altLang="zh-TW" dirty="0" smtClean="0"/>
              <a:t>remote</a:t>
            </a:r>
          </a:p>
          <a:p>
            <a:r>
              <a:rPr lang="zh-TW" altLang="en-US" dirty="0" smtClean="0"/>
              <a:t>針對</a:t>
            </a:r>
            <a:r>
              <a:rPr lang="en-US" altLang="zh-TW" dirty="0" err="1"/>
              <a:t>D</a:t>
            </a:r>
            <a:r>
              <a:rPr lang="en-US" altLang="zh-TW" dirty="0" err="1" smtClean="0"/>
              <a:t>ataSource</a:t>
            </a:r>
            <a:r>
              <a:rPr lang="zh-TW" altLang="en-US" dirty="0" smtClean="0"/>
              <a:t>做處理</a:t>
            </a:r>
            <a:endParaRPr lang="en-US" altLang="zh-TW" dirty="0" smtClean="0"/>
          </a:p>
          <a:p>
            <a:r>
              <a:rPr lang="zh-TW" altLang="en-US" dirty="0" smtClean="0"/>
              <a:t>可以客製化欄位</a:t>
            </a:r>
            <a:r>
              <a:rPr lang="en-US" altLang="zh-TW" dirty="0" smtClean="0"/>
              <a:t>(template)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253571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Kendo Grid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Html Table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89" y="2160396"/>
            <a:ext cx="9147865" cy="257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970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Kendo Grid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kendoGrid</a:t>
            </a:r>
            <a:r>
              <a:rPr lang="en-US" altLang="zh-TW" dirty="0" smtClean="0"/>
              <a:t>() </a:t>
            </a:r>
            <a:r>
              <a:rPr lang="zh-TW" altLang="en-US" dirty="0" smtClean="0"/>
              <a:t>優化</a:t>
            </a:r>
            <a:r>
              <a:rPr lang="en-US" altLang="zh-TW" dirty="0" smtClean="0"/>
              <a:t>Table</a:t>
            </a:r>
          </a:p>
          <a:p>
            <a:endParaRPr lang="en-US" altLang="zh-TW" dirty="0"/>
          </a:p>
          <a:p>
            <a:endParaRPr lang="en-US" altLang="zh-TW" dirty="0" smtClean="0"/>
          </a:p>
          <a:p>
            <a:r>
              <a:rPr lang="zh-TW" altLang="en-US" dirty="0" smtClean="0"/>
              <a:t>利用</a:t>
            </a:r>
            <a:r>
              <a:rPr lang="en-US" altLang="zh-TW" dirty="0" err="1">
                <a:solidFill>
                  <a:srgbClr val="FF0000"/>
                </a:solidFill>
              </a:rPr>
              <a:t>D</a:t>
            </a:r>
            <a:r>
              <a:rPr lang="en-US" altLang="zh-TW" dirty="0" err="1" smtClean="0">
                <a:solidFill>
                  <a:srgbClr val="FF0000"/>
                </a:solidFill>
              </a:rPr>
              <a:t>ataSource</a:t>
            </a:r>
            <a:r>
              <a:rPr lang="en-US" altLang="zh-TW" dirty="0" smtClean="0"/>
              <a:t> </a:t>
            </a:r>
            <a:r>
              <a:rPr lang="zh-TW" altLang="en-US" dirty="0" smtClean="0"/>
              <a:t>來</a:t>
            </a:r>
            <a:r>
              <a:rPr lang="en-US" altLang="zh-TW" dirty="0" smtClean="0"/>
              <a:t>bind </a:t>
            </a:r>
            <a:r>
              <a:rPr lang="en-US" altLang="zh-TW" dirty="0" err="1" smtClean="0"/>
              <a:t>kendoGrid</a:t>
            </a:r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62" y="2104155"/>
            <a:ext cx="7806767" cy="103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551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DataSource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在</a:t>
            </a:r>
            <a:r>
              <a:rPr lang="en-US" altLang="zh-TW" dirty="0" smtClean="0"/>
              <a:t>kendo</a:t>
            </a:r>
            <a:r>
              <a:rPr lang="zh-TW" altLang="en-US" dirty="0" smtClean="0"/>
              <a:t>裡面算是一個核心角色</a:t>
            </a:r>
            <a:endParaRPr lang="en-US" altLang="zh-TW" dirty="0" smtClean="0"/>
          </a:p>
          <a:p>
            <a:r>
              <a:rPr lang="zh-TW" altLang="en-US" dirty="0" smtClean="0"/>
              <a:t>是一個物件的資料結構</a:t>
            </a:r>
            <a:endParaRPr lang="en-US" altLang="zh-TW" dirty="0" smtClean="0"/>
          </a:p>
          <a:p>
            <a:r>
              <a:rPr lang="zh-TW" altLang="en-US" dirty="0" smtClean="0"/>
              <a:t>對</a:t>
            </a:r>
            <a:r>
              <a:rPr lang="en-US" altLang="zh-TW" dirty="0" smtClean="0"/>
              <a:t>Kendo</a:t>
            </a:r>
            <a:r>
              <a:rPr lang="zh-TW" altLang="en-US" dirty="0"/>
              <a:t> </a:t>
            </a:r>
            <a:r>
              <a:rPr lang="en-US" altLang="zh-TW" dirty="0" smtClean="0"/>
              <a:t>UI</a:t>
            </a:r>
            <a:r>
              <a:rPr lang="zh-TW" altLang="en-US" dirty="0" smtClean="0"/>
              <a:t>上的</a:t>
            </a:r>
            <a:r>
              <a:rPr lang="en-US" altLang="zh-TW" dirty="0" smtClean="0"/>
              <a:t>data binding</a:t>
            </a:r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pPr lvl="0"/>
            <a:r>
              <a:rPr kumimoji="0" lang="zh-TW" altLang="zh-TW" sz="2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</a:t>
            </a:r>
            <a:r>
              <a:rPr kumimoji="0" lang="zh-TW" altLang="zh-TW" sz="2400" dirty="0" smtClean="0">
                <a:solidFill>
                  <a:srgbClr val="8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"#</a:t>
            </a:r>
            <a:r>
              <a:rPr kumimoji="0" lang="zh-TW" altLang="zh-TW" sz="2400" dirty="0">
                <a:solidFill>
                  <a:srgbClr val="8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grid"</a:t>
            </a:r>
            <a:r>
              <a:rPr kumimoji="0" lang="zh-TW" altLang="zh-TW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).data(</a:t>
            </a:r>
            <a:r>
              <a:rPr kumimoji="0" lang="zh-TW" altLang="zh-TW" sz="2400" dirty="0">
                <a:solidFill>
                  <a:srgbClr val="8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"kendoGrid"</a:t>
            </a:r>
            <a:r>
              <a:rPr kumimoji="0" lang="zh-TW" altLang="zh-TW" sz="2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kumimoji="0" lang="en-US" altLang="zh-TW" sz="2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kumimoji="0" lang="en-US" altLang="zh-TW" sz="2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dataSource</a:t>
            </a:r>
            <a:r>
              <a:rPr kumimoji="0" lang="zh-TW" altLang="zh-TW" sz="2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kumimoji="0" lang="zh-TW" altLang="zh-TW" sz="2400" dirty="0" smtClean="0">
                <a:solidFill>
                  <a:schemeClr val="tx1"/>
                </a:solidFill>
              </a:rPr>
              <a:t> </a:t>
            </a:r>
            <a:endParaRPr kumimoji="0" lang="zh-TW" altLang="zh-TW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75" y="3273424"/>
            <a:ext cx="8078692" cy="2212975"/>
          </a:xfrm>
          <a:prstGeom prst="rect">
            <a:avLst/>
          </a:prstGeom>
        </p:spPr>
      </p:pic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7521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DataSource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Local data</a:t>
            </a:r>
            <a:endParaRPr lang="zh-TW" altLang="en-US" dirty="0"/>
          </a:p>
        </p:txBody>
      </p:sp>
      <p:pic>
        <p:nvPicPr>
          <p:cNvPr id="4098" name="Picture 2" descr="C:\Users\diabee\Desktop\FireShot Capture 6 - DataSource component for data binding _ - http___docs.telerik.com_kendo-ui_f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605" y="2345690"/>
            <a:ext cx="67627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6402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DataSource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</a:t>
            </a:r>
            <a:r>
              <a:rPr lang="en-US" altLang="zh-TW" dirty="0" smtClean="0"/>
              <a:t>emote data</a:t>
            </a:r>
            <a:endParaRPr lang="zh-TW" altLang="en-US" dirty="0"/>
          </a:p>
        </p:txBody>
      </p:sp>
      <p:pic>
        <p:nvPicPr>
          <p:cNvPr id="5122" name="Picture 2" descr="C:\Users\diabee\Desktop\FireShot Capture 7 - DataSource component for data binding _ - http___docs.telerik.com_kendo-ui_f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905" y="2107769"/>
            <a:ext cx="7432873" cy="4095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4672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Kendo Grid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Remote CRUD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75" y="2292490"/>
            <a:ext cx="790575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34262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DataSource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read();</a:t>
            </a:r>
          </a:p>
          <a:p>
            <a:r>
              <a:rPr lang="en-US" altLang="zh-TW" dirty="0"/>
              <a:t>r</a:t>
            </a:r>
            <a:r>
              <a:rPr lang="en-US" altLang="zh-TW" dirty="0" smtClean="0"/>
              <a:t>efresh();</a:t>
            </a:r>
          </a:p>
          <a:p>
            <a:r>
              <a:rPr lang="en-US" altLang="zh-TW" dirty="0" err="1"/>
              <a:t>d</a:t>
            </a:r>
            <a:r>
              <a:rPr lang="en-US" altLang="zh-TW" dirty="0" err="1" smtClean="0"/>
              <a:t>estory</a:t>
            </a:r>
            <a:r>
              <a:rPr lang="en-US" altLang="zh-TW" dirty="0" smtClean="0"/>
              <a:t>();</a:t>
            </a:r>
          </a:p>
          <a:p>
            <a:r>
              <a:rPr lang="en-US" altLang="zh-TW" dirty="0"/>
              <a:t>e</a:t>
            </a:r>
            <a:r>
              <a:rPr lang="en-US" altLang="zh-TW" dirty="0" smtClean="0"/>
              <a:t>mpty();</a:t>
            </a:r>
          </a:p>
          <a:p>
            <a:r>
              <a:rPr lang="en-US" altLang="zh-TW" dirty="0"/>
              <a:t>v</a:t>
            </a:r>
            <a:r>
              <a:rPr lang="en-US" altLang="zh-TW" dirty="0" smtClean="0"/>
              <a:t>iew()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059551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Kendo Grid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/>
              </a:rPr>
              <a:t>Demo link</a:t>
            </a:r>
            <a:endParaRPr lang="en-US" altLang="zh-TW" dirty="0" smtClean="0"/>
          </a:p>
          <a:p>
            <a:r>
              <a:rPr lang="en-US" altLang="zh-TW" dirty="0" err="1" smtClean="0">
                <a:hlinkClick r:id="rId3"/>
              </a:rPr>
              <a:t>DataSource</a:t>
            </a:r>
            <a:r>
              <a:rPr lang="en-US" altLang="zh-TW" smtClean="0">
                <a:hlinkClick r:id="rId3"/>
              </a:rPr>
              <a:t> API</a:t>
            </a:r>
            <a:r>
              <a:rPr lang="zh-TW" altLang="en-US" dirty="0" smtClean="0">
                <a:hlinkClick r:id="rId3"/>
              </a:rPr>
              <a:t> </a:t>
            </a:r>
            <a:r>
              <a:rPr lang="en-US" altLang="zh-TW" dirty="0" smtClean="0">
                <a:hlinkClick r:id="rId3"/>
              </a:rPr>
              <a:t>Reference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8688479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Kendo Other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數字的</a:t>
            </a:r>
            <a:r>
              <a:rPr lang="en-US" altLang="zh-TW" dirty="0" smtClean="0"/>
              <a:t>format</a:t>
            </a:r>
          </a:p>
          <a:p>
            <a:pPr lvl="1"/>
            <a:r>
              <a:rPr lang="en-US" altLang="zh-TW" dirty="0" err="1"/>
              <a:t>kendo.culture</a:t>
            </a:r>
            <a:r>
              <a:rPr lang="en-US" altLang="zh-TW" dirty="0" smtClean="0"/>
              <a:t>(“</a:t>
            </a:r>
            <a:r>
              <a:rPr lang="en-US" altLang="zh-TW" dirty="0" err="1" smtClean="0"/>
              <a:t>zh</a:t>
            </a:r>
            <a:r>
              <a:rPr lang="en-US" altLang="zh-TW" dirty="0" smtClean="0"/>
              <a:t>-TW"); </a:t>
            </a:r>
          </a:p>
          <a:p>
            <a:pPr lvl="1"/>
            <a:r>
              <a:rPr lang="en-US" altLang="zh-TW" dirty="0" err="1"/>
              <a:t>kendo.toString</a:t>
            </a:r>
            <a:r>
              <a:rPr lang="en-US" altLang="zh-TW" dirty="0"/>
              <a:t>(1234.567, "n"); 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kendo.toString</a:t>
            </a:r>
            <a:r>
              <a:rPr lang="en-US" altLang="zh-TW" dirty="0" smtClean="0"/>
              <a:t>(1234.567</a:t>
            </a:r>
            <a:r>
              <a:rPr lang="en-US" altLang="zh-TW" dirty="0"/>
              <a:t>, "c0</a:t>
            </a:r>
            <a:r>
              <a:rPr lang="en-US" altLang="zh-TW" dirty="0" smtClean="0"/>
              <a:t>")</a:t>
            </a:r>
          </a:p>
          <a:p>
            <a:pPr lvl="1"/>
            <a:r>
              <a:rPr lang="en-US" altLang="zh-TW" dirty="0" err="1"/>
              <a:t>kendo.toString</a:t>
            </a:r>
            <a:r>
              <a:rPr lang="en-US" altLang="zh-TW" dirty="0"/>
              <a:t>(1234.5678, </a:t>
            </a:r>
            <a:r>
              <a:rPr lang="en-US" altLang="zh-TW" dirty="0" smtClean="0"/>
              <a:t> "00000")</a:t>
            </a:r>
          </a:p>
          <a:p>
            <a:r>
              <a:rPr lang="en-US" altLang="zh-TW" dirty="0" smtClean="0">
                <a:hlinkClick r:id="rId2"/>
              </a:rPr>
              <a:t>Combo Box</a:t>
            </a:r>
            <a:endParaRPr lang="en-US" altLang="zh-TW" dirty="0" smtClean="0"/>
          </a:p>
          <a:p>
            <a:r>
              <a:rPr lang="en-US" altLang="zh-TW" dirty="0" smtClean="0">
                <a:hlinkClick r:id="rId3"/>
              </a:rPr>
              <a:t>Date Picker</a:t>
            </a:r>
            <a:endParaRPr lang="en-US" altLang="zh-TW" dirty="0" smtClean="0"/>
          </a:p>
          <a:p>
            <a:r>
              <a:rPr lang="en-US" altLang="zh-TW" dirty="0" smtClean="0">
                <a:hlinkClick r:id="rId4"/>
              </a:rPr>
              <a:t>Notification</a:t>
            </a:r>
            <a:endParaRPr lang="en-US" altLang="zh-TW" dirty="0" smtClean="0"/>
          </a:p>
          <a:p>
            <a:endParaRPr lang="en-US" altLang="zh-TW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 smtClean="0">
                <a:ln>
                  <a:noFill/>
                </a:ln>
                <a:solidFill>
                  <a:srgbClr val="555555"/>
                </a:solidFill>
                <a:effectLst/>
                <a:latin typeface="Arial" panose="020B0604020202020204" pitchFamily="34" charset="0"/>
                <a:ea typeface="Roboto"/>
              </a:rPr>
              <a:t> </a:t>
            </a:r>
            <a:r>
              <a:rPr kumimoji="0" lang="zh-TW" altLang="zh-TW" sz="1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Roboto Mono"/>
              </a:rPr>
              <a:t>kendo.toString(1234.5678, "00000")</a:t>
            </a:r>
            <a:r>
              <a:rPr kumimoji="0" lang="zh-TW" altLang="zh-TW" sz="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TW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543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介紹</a:t>
            </a:r>
            <a:r>
              <a:rPr lang="en-US" altLang="zh-TW" dirty="0" smtClean="0"/>
              <a:t>Web</a:t>
            </a:r>
            <a:r>
              <a:rPr lang="zh-TW" altLang="en-US" dirty="0" smtClean="0"/>
              <a:t>的演進</a:t>
            </a:r>
            <a:endParaRPr lang="en-US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紙本來做資料處理</a:t>
            </a:r>
            <a:endParaRPr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34" y="2380536"/>
            <a:ext cx="2117284" cy="375849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160" y="896469"/>
            <a:ext cx="2956560" cy="524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26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WorkShop</a:t>
            </a:r>
            <a:r>
              <a:rPr lang="en-US" altLang="zh-TW" dirty="0" smtClean="0"/>
              <a:t> 3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實</a:t>
            </a:r>
            <a:r>
              <a:rPr lang="zh-TW" altLang="en-US" dirty="0" smtClean="0"/>
              <a:t>作一個簡單的圖書館系統</a:t>
            </a:r>
            <a:endParaRPr lang="en-US" altLang="zh-TW" dirty="0" smtClean="0"/>
          </a:p>
          <a:p>
            <a:r>
              <a:rPr lang="zh-TW" altLang="en-US" dirty="0" smtClean="0"/>
              <a:t>要有 搜尋書籍、新增書籍、刪除書籍功能</a:t>
            </a:r>
            <a:endParaRPr lang="en-US" altLang="zh-TW" dirty="0" smtClean="0"/>
          </a:p>
          <a:p>
            <a:r>
              <a:rPr lang="zh-TW" altLang="en-US" dirty="0" smtClean="0"/>
              <a:t>要使用 </a:t>
            </a:r>
            <a:r>
              <a:rPr lang="en-US" altLang="zh-TW" dirty="0"/>
              <a:t>K</a:t>
            </a:r>
            <a:r>
              <a:rPr lang="en-US" altLang="zh-TW" dirty="0" smtClean="0"/>
              <a:t>endo </a:t>
            </a:r>
            <a:r>
              <a:rPr lang="en-US" altLang="zh-TW" dirty="0"/>
              <a:t>G</a:t>
            </a:r>
            <a:r>
              <a:rPr lang="en-US" altLang="zh-TW" dirty="0" smtClean="0"/>
              <a:t>rid</a:t>
            </a:r>
            <a:r>
              <a:rPr lang="zh-TW" altLang="en-US" dirty="0" smtClean="0"/>
              <a:t>、</a:t>
            </a:r>
            <a:r>
              <a:rPr lang="en-US" altLang="zh-TW" dirty="0" err="1" smtClean="0"/>
              <a:t>DatePicker</a:t>
            </a:r>
            <a:r>
              <a:rPr lang="zh-TW" altLang="en-US" dirty="0" smtClean="0"/>
              <a:t>、</a:t>
            </a:r>
            <a:r>
              <a:rPr lang="en-US" altLang="zh-TW" dirty="0" err="1" smtClean="0"/>
              <a:t>DropDownList</a:t>
            </a:r>
            <a:endParaRPr lang="en-US" altLang="zh-TW" dirty="0"/>
          </a:p>
          <a:p>
            <a:r>
              <a:rPr lang="zh-TW" altLang="en-US" dirty="0" smtClean="0"/>
              <a:t>資料存在 </a:t>
            </a:r>
            <a:r>
              <a:rPr lang="en-US" altLang="zh-TW" dirty="0" err="1" smtClean="0"/>
              <a:t>localStorage</a:t>
            </a:r>
            <a:r>
              <a:rPr lang="zh-TW" altLang="en-US" dirty="0" smtClean="0"/>
              <a:t> 裡面</a:t>
            </a:r>
            <a:endParaRPr lang="en-US" altLang="zh-TW" dirty="0" smtClean="0"/>
          </a:p>
          <a:p>
            <a:r>
              <a:rPr lang="en-US" altLang="zh-TW" dirty="0" smtClean="0"/>
              <a:t>Coding Guideline </a:t>
            </a:r>
            <a:r>
              <a:rPr lang="zh-TW" altLang="en-US" dirty="0" smtClean="0"/>
              <a:t>要注意</a:t>
            </a:r>
            <a:endParaRPr lang="en-US" altLang="zh-TW" dirty="0" smtClean="0"/>
          </a:p>
          <a:p>
            <a:r>
              <a:rPr lang="zh-TW" altLang="en-US" dirty="0" smtClean="0"/>
              <a:t>加分題：</a:t>
            </a:r>
            <a:r>
              <a:rPr lang="en-US" altLang="zh-TW" dirty="0" smtClean="0"/>
              <a:t>Kendo</a:t>
            </a:r>
            <a:r>
              <a:rPr lang="zh-TW" altLang="en-US" dirty="0" smtClean="0"/>
              <a:t> </a:t>
            </a:r>
            <a:r>
              <a:rPr lang="en-US" altLang="zh-TW" dirty="0" smtClean="0"/>
              <a:t>Window</a:t>
            </a:r>
            <a:r>
              <a:rPr lang="zh-TW" altLang="en-US" dirty="0" smtClean="0"/>
              <a:t>、</a:t>
            </a:r>
            <a:r>
              <a:rPr lang="en-US" altLang="zh-TW" dirty="0" smtClean="0"/>
              <a:t>Kendo Validate</a:t>
            </a:r>
            <a:endParaRPr lang="en-US" altLang="zh-TW" dirty="0"/>
          </a:p>
          <a:p>
            <a:pPr lvl="1"/>
            <a:endParaRPr lang="en-US" altLang="zh-TW" dirty="0" smtClean="0"/>
          </a:p>
          <a:p>
            <a:pPr marL="457200" lvl="1" indent="0">
              <a:buNone/>
            </a:pPr>
            <a:endParaRPr lang="en-US" altLang="zh-TW" dirty="0" smtClean="0"/>
          </a:p>
          <a:p>
            <a:pPr lvl="1"/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2946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介紹</a:t>
            </a:r>
            <a:r>
              <a:rPr lang="en-US" altLang="zh-TW" dirty="0" smtClean="0"/>
              <a:t>Web</a:t>
            </a:r>
            <a:r>
              <a:rPr lang="zh-TW" altLang="en-US" dirty="0" smtClean="0"/>
              <a:t>的演進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電腦</a:t>
            </a:r>
            <a:r>
              <a:rPr lang="zh-TW" altLang="en-US" dirty="0" smtClean="0"/>
              <a:t>的誕生</a:t>
            </a:r>
            <a:endParaRPr lang="en-US" altLang="zh-TW" dirty="0" smtClean="0"/>
          </a:p>
          <a:p>
            <a:r>
              <a:rPr lang="zh-TW" altLang="en-US" dirty="0"/>
              <a:t>利用</a:t>
            </a:r>
            <a:r>
              <a:rPr lang="zh-TW" altLang="en-US" dirty="0" smtClean="0"/>
              <a:t>電腦來做資料處理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49" y="3446107"/>
            <a:ext cx="2038350" cy="203835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792" y="3036850"/>
            <a:ext cx="4678208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168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介紹</a:t>
            </a:r>
            <a:r>
              <a:rPr lang="en-US" altLang="zh-TW" dirty="0"/>
              <a:t>Web</a:t>
            </a:r>
            <a:r>
              <a:rPr lang="zh-TW" altLang="en-US" dirty="0"/>
              <a:t>的演進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網路</a:t>
            </a:r>
            <a:r>
              <a:rPr lang="zh-TW" altLang="en-US" dirty="0" smtClean="0"/>
              <a:t>的誕生</a:t>
            </a:r>
            <a:endParaRPr lang="en-US" altLang="zh-TW" dirty="0"/>
          </a:p>
          <a:p>
            <a:r>
              <a:rPr lang="zh-TW" altLang="en-US" dirty="0" smtClean="0"/>
              <a:t>利用網路來處理資料</a:t>
            </a:r>
            <a:endParaRPr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68" y="2684345"/>
            <a:ext cx="4655259" cy="340840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913" y="446738"/>
            <a:ext cx="4188396" cy="291197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427" y="3523819"/>
            <a:ext cx="4825496" cy="283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875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What is </a:t>
            </a:r>
            <a:r>
              <a:rPr lang="en-US" altLang="zh-TW" dirty="0" smtClean="0"/>
              <a:t>Front-End(</a:t>
            </a:r>
            <a:r>
              <a:rPr lang="zh-TW" altLang="en-US" dirty="0" smtClean="0"/>
              <a:t>前端</a:t>
            </a:r>
            <a:r>
              <a:rPr lang="en-US" altLang="zh-TW" dirty="0" smtClean="0"/>
              <a:t>) </a:t>
            </a:r>
            <a:r>
              <a:rPr lang="en-US" altLang="zh-TW" dirty="0" smtClean="0"/>
              <a:t>??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Front-End</a:t>
            </a:r>
            <a:r>
              <a:rPr lang="zh-TW" altLang="en-US" dirty="0" smtClean="0"/>
              <a:t>是</a:t>
            </a:r>
            <a:r>
              <a:rPr lang="zh-TW" altLang="en-US" dirty="0"/>
              <a:t>軟體系統中直接和</a:t>
            </a:r>
            <a:r>
              <a:rPr lang="zh-TW" altLang="en-US" dirty="0" smtClean="0"/>
              <a:t>用戶交互的部分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Browser </a:t>
            </a:r>
            <a:r>
              <a:rPr lang="zh-TW" altLang="en-US" dirty="0" smtClean="0"/>
              <a:t>即為一套解析網頁語言的軟體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User</a:t>
            </a:r>
            <a:r>
              <a:rPr lang="zh-TW" altLang="en-US" dirty="0" smtClean="0"/>
              <a:t> 透過 </a:t>
            </a:r>
            <a:r>
              <a:rPr lang="en-US" altLang="zh-TW" dirty="0" smtClean="0"/>
              <a:t>Browser</a:t>
            </a:r>
            <a:r>
              <a:rPr lang="zh-TW" altLang="en-US" dirty="0" smtClean="0"/>
              <a:t>操作系統</a:t>
            </a:r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944" y="3157220"/>
            <a:ext cx="4177988" cy="265938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43" y="4163060"/>
            <a:ext cx="1863725" cy="1471362"/>
          </a:xfrm>
          <a:prstGeom prst="rect">
            <a:avLst/>
          </a:prstGeom>
        </p:spPr>
      </p:pic>
      <p:sp>
        <p:nvSpPr>
          <p:cNvPr id="7" name="向右箭號 6"/>
          <p:cNvSpPr/>
          <p:nvPr/>
        </p:nvSpPr>
        <p:spPr>
          <a:xfrm>
            <a:off x="3353388" y="4486910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4152570"/>
      </p:ext>
    </p:extLst>
  </p:cSld>
  <p:clrMapOvr>
    <a:masterClrMapping/>
  </p:clrMapOvr>
</p:sld>
</file>

<file path=ppt/theme/theme1.xml><?xml version="1.0" encoding="utf-8"?>
<a:theme xmlns:a="http://schemas.openxmlformats.org/drawingml/2006/main" name="GSS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科技色系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SS" id="{E820DAB4-A833-4C27-ACFF-376A3B6F7126}" vid="{F4454F3D-026C-42C5-AA1E-176C6F2D1EE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GSS</Template>
  <TotalTime>4653</TotalTime>
  <Words>1818</Words>
  <Application>Microsoft Office PowerPoint</Application>
  <PresentationFormat>如螢幕大小 (4:3)</PresentationFormat>
  <Paragraphs>407</Paragraphs>
  <Slides>60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14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60</vt:i4>
      </vt:variant>
    </vt:vector>
  </HeadingPairs>
  <TitlesOfParts>
    <vt:vector size="75" baseType="lpstr">
      <vt:lpstr>Arial Unicode MS</vt:lpstr>
      <vt:lpstr>Roboto</vt:lpstr>
      <vt:lpstr>Roboto Mono</vt:lpstr>
      <vt:lpstr>微軟正黑體</vt:lpstr>
      <vt:lpstr>PMingLiU</vt:lpstr>
      <vt:lpstr>PMingLiU</vt:lpstr>
      <vt:lpstr>標楷體</vt:lpstr>
      <vt:lpstr>Arial</vt:lpstr>
      <vt:lpstr>Calibri</vt:lpstr>
      <vt:lpstr>Consolas</vt:lpstr>
      <vt:lpstr>Franklin Gothic Book</vt:lpstr>
      <vt:lpstr>Symbol</vt:lpstr>
      <vt:lpstr>Times New Roman</vt:lpstr>
      <vt:lpstr>Wingdings</vt:lpstr>
      <vt:lpstr>GSS</vt:lpstr>
      <vt:lpstr>前端網頁 HTML CSS JQuery Kendo</vt:lpstr>
      <vt:lpstr>課程的目的</vt:lpstr>
      <vt:lpstr>Agenda</vt:lpstr>
      <vt:lpstr>Prepare</vt:lpstr>
      <vt:lpstr>PowerPoint 簡報</vt:lpstr>
      <vt:lpstr>介紹Web的演進</vt:lpstr>
      <vt:lpstr>介紹Web的演進</vt:lpstr>
      <vt:lpstr>介紹Web的演進</vt:lpstr>
      <vt:lpstr>What is Front-End(前端) ??</vt:lpstr>
      <vt:lpstr>What is Front-End ??</vt:lpstr>
      <vt:lpstr>What is Front-End ??</vt:lpstr>
      <vt:lpstr>What is Front-End ??</vt:lpstr>
      <vt:lpstr>What is Front-End ??</vt:lpstr>
      <vt:lpstr>What is Front-End ??</vt:lpstr>
      <vt:lpstr>What is Front-End ??</vt:lpstr>
      <vt:lpstr>What is Front-End ??</vt:lpstr>
      <vt:lpstr>What is Back-End ??</vt:lpstr>
      <vt:lpstr>What is Back-End ??</vt:lpstr>
      <vt:lpstr>Basic HTTP Code for Response</vt:lpstr>
      <vt:lpstr>Successful 2xx</vt:lpstr>
      <vt:lpstr>Client Error 4xx</vt:lpstr>
      <vt:lpstr>Server Error 5xx</vt:lpstr>
      <vt:lpstr>PowerPoint 簡報</vt:lpstr>
      <vt:lpstr>Introduction of HTML</vt:lpstr>
      <vt:lpstr>HTML 頁面結構</vt:lpstr>
      <vt:lpstr>DOM(Document Object Model) </vt:lpstr>
      <vt:lpstr>HTML標籤介紹</vt:lpstr>
      <vt:lpstr>Excerise</vt:lpstr>
      <vt:lpstr>PowerPoint 簡報</vt:lpstr>
      <vt:lpstr>CSS</vt:lpstr>
      <vt:lpstr>CSS</vt:lpstr>
      <vt:lpstr>CSS</vt:lpstr>
      <vt:lpstr>CSS</vt:lpstr>
      <vt:lpstr>CSS Selector</vt:lpstr>
      <vt:lpstr>PowerPoint 簡報</vt:lpstr>
      <vt:lpstr>Introduct of JQuery</vt:lpstr>
      <vt:lpstr>Basic JavaScript 操作</vt:lpstr>
      <vt:lpstr>Selectors</vt:lpstr>
      <vt:lpstr>Exercise</vt:lpstr>
      <vt:lpstr>Event Handle</vt:lpstr>
      <vt:lpstr>PowerPoint 簡報</vt:lpstr>
      <vt:lpstr>Introduction</vt:lpstr>
      <vt:lpstr>Kendo Relation link</vt:lpstr>
      <vt:lpstr>Include library</vt:lpstr>
      <vt:lpstr>Include library</vt:lpstr>
      <vt:lpstr>Include library</vt:lpstr>
      <vt:lpstr>Web Widgets</vt:lpstr>
      <vt:lpstr>簡單的Kendo Button</vt:lpstr>
      <vt:lpstr>Exercise(10分鐘)</vt:lpstr>
      <vt:lpstr>*Kendo Grid</vt:lpstr>
      <vt:lpstr>Kendo Grid</vt:lpstr>
      <vt:lpstr>Kendo Grid</vt:lpstr>
      <vt:lpstr>DataSource</vt:lpstr>
      <vt:lpstr>DataSource</vt:lpstr>
      <vt:lpstr>DataSource</vt:lpstr>
      <vt:lpstr>Kendo Grid</vt:lpstr>
      <vt:lpstr>DataSource</vt:lpstr>
      <vt:lpstr>Kendo Grid</vt:lpstr>
      <vt:lpstr>Kendo Other</vt:lpstr>
      <vt:lpstr>WorkShop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Workflow Testing</dc:title>
  <dc:creator>陳皇各</dc:creator>
  <cp:lastModifiedBy>NT2018</cp:lastModifiedBy>
  <cp:revision>417</cp:revision>
  <dcterms:created xsi:type="dcterms:W3CDTF">2015-09-11T06:29:52Z</dcterms:created>
  <dcterms:modified xsi:type="dcterms:W3CDTF">2019-06-26T09:58:22Z</dcterms:modified>
</cp:coreProperties>
</file>